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Calibri" pitchFamily="34" charset="0"/>
      <p:regular r:id="rId25"/>
      <p:bold r:id="rId26"/>
      <p:italic r:id="rId27"/>
      <p:boldItalic r:id="rId28"/>
    </p:embeddedFont>
    <p:embeddedFont>
      <p:font typeface="Average"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6" d="100"/>
          <a:sy n="86" d="100"/>
        </p:scale>
        <p:origin x="-786" y="-7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spcBef>
                <a:spcPts val="0"/>
              </a:spcBef>
              <a:buClr>
                <a:schemeClr val="dk1"/>
              </a:buClr>
              <a:buSzPct val="100000"/>
              <a:buChar char="●"/>
            </a:pPr>
            <a:r>
              <a:rPr lang="en">
                <a:solidFill>
                  <a:schemeClr val="dk1"/>
                </a:solidFill>
              </a:rPr>
              <a:t>Regarding the GUI part of our project, the goal is to provide a user-friendly presentation of specific location information as it is requested</a:t>
            </a:r>
          </a:p>
          <a:p>
            <a:pPr marL="457200" lvl="0" indent="-298450" rtl="0">
              <a:spcBef>
                <a:spcPts val="0"/>
              </a:spcBef>
              <a:buClr>
                <a:schemeClr val="dk1"/>
              </a:buClr>
              <a:buSzPct val="100000"/>
              <a:buChar char="●"/>
            </a:pPr>
            <a:r>
              <a:rPr lang="en">
                <a:solidFill>
                  <a:schemeClr val="dk1"/>
                </a:solidFill>
              </a:rPr>
              <a:t>We would like to include a dynamic map that will change on demand and show much greater detail about the requested location than may be visible on the levitating globe, and we would be using the QGIS application to do this </a:t>
            </a:r>
            <a:r>
              <a:rPr lang="en">
                <a:solidFill>
                  <a:schemeClr val="dk1"/>
                </a:solidFill>
                <a:highlight>
                  <a:srgbClr val="FFFF00"/>
                </a:highlight>
              </a:rPr>
              <a:t>(describe what is QGIS briefly: create, view, edit, and analyze maps and related data)</a:t>
            </a:r>
          </a:p>
          <a:p>
            <a:pPr marL="457200" lvl="0" indent="-228600" rtl="0">
              <a:spcBef>
                <a:spcPts val="0"/>
              </a:spcBef>
              <a:buClr>
                <a:schemeClr val="dk1"/>
              </a:buClr>
              <a:buChar char="●"/>
            </a:pPr>
            <a:r>
              <a:rPr lang="en">
                <a:solidFill>
                  <a:schemeClr val="dk1"/>
                </a:solidFill>
              </a:rPr>
              <a:t>Details about the requested location, including the country, population, and other facts as well as a set of related images will be shown alongside the map on a local web interface, built using HTML and JavaScript</a:t>
            </a:r>
          </a:p>
          <a:p>
            <a:pPr marL="457200" lvl="0" indent="-298450" rtl="0">
              <a:spcBef>
                <a:spcPts val="0"/>
              </a:spcBef>
              <a:buClr>
                <a:schemeClr val="dk1"/>
              </a:buClr>
              <a:buSzPct val="100000"/>
              <a:buChar char="●"/>
            </a:pPr>
            <a:r>
              <a:rPr lang="en">
                <a:solidFill>
                  <a:schemeClr val="dk1"/>
                </a:solidFill>
              </a:rPr>
              <a:t>The entire GUI will be a self-controlled interface based on the user’s location requests. For instance, if somebody wants to know information about a city, the map will relocate its view window to that city using longitude and latitude coordinates, and the web interface will refresh to reflect new information about that city</a:t>
            </a:r>
          </a:p>
          <a:p>
            <a:pPr marL="457200" lvl="0" indent="-298450" rtl="0">
              <a:spcBef>
                <a:spcPts val="0"/>
              </a:spcBef>
              <a:buClr>
                <a:schemeClr val="dk1"/>
              </a:buClr>
              <a:buSzPct val="100000"/>
              <a:buChar char="●"/>
            </a:pPr>
            <a:r>
              <a:rPr lang="en">
                <a:solidFill>
                  <a:schemeClr val="dk1"/>
                </a:solidFill>
              </a:rPr>
              <a:t>We’ll be testing the interface to determine a viable screen size to fit all the information on, but we’re thinking something between a 7 and 10 inch display</a:t>
            </a:r>
          </a:p>
          <a:p>
            <a:pPr marL="457200" lvl="0" indent="-228600" rtl="0">
              <a:spcBef>
                <a:spcPts val="0"/>
              </a:spcBef>
              <a:buClr>
                <a:schemeClr val="dk1"/>
              </a:buClr>
              <a:buChar char="●"/>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 We designed a gesture interface that would be intuitive to use with minimal instructions.</a:t>
            </a:r>
          </a:p>
          <a:p>
            <a:pPr lvl="0">
              <a:spcBef>
                <a:spcPts val="0"/>
              </a:spcBef>
              <a:buNone/>
            </a:pPr>
            <a:r>
              <a:rPr lang="en"/>
              <a:t>- the interface is designed to provide feedback to the user when they engage a gesture control.</a:t>
            </a:r>
          </a:p>
          <a:p>
            <a:pPr lvl="0">
              <a:spcBef>
                <a:spcPts val="0"/>
              </a:spcBef>
              <a:buNone/>
            </a:pPr>
            <a:r>
              <a:rPr lang="en"/>
              <a:t>- For example if they hover their hand over the left arrow it will change color to indicate that the globe is rotates west.</a:t>
            </a:r>
          </a:p>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 These are prototypes of the gesture interface that we built.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 These are the components specific to the gesture interface.</a:t>
            </a:r>
          </a:p>
          <a:p>
            <a:pPr lvl="0">
              <a:spcBef>
                <a:spcPts val="0"/>
              </a:spcBef>
              <a:buNone/>
            </a:pPr>
            <a:r>
              <a:rPr lang="en"/>
              <a:t>- the gesture sensor, ultrasound sensor and neopixels are located inside the gesture controller on the right.</a:t>
            </a:r>
          </a:p>
          <a:p>
            <a:pPr lvl="0">
              <a:spcBef>
                <a:spcPts val="0"/>
              </a:spcBef>
              <a:buNone/>
            </a:pPr>
            <a:r>
              <a:rPr lang="en"/>
              <a:t>- the gesture sensor can detect swipes in 4 directions and proximity with 4 - 8 inches</a:t>
            </a:r>
          </a:p>
          <a:p>
            <a:pPr lvl="0">
              <a:spcBef>
                <a:spcPts val="0"/>
              </a:spcBef>
              <a:buNone/>
            </a:pPr>
            <a:r>
              <a:rPr lang="en"/>
              <a:t>- the Ultrasonic Ranging Module can detect objects within 1 - 157 inches (2cm - 400cm).</a:t>
            </a:r>
          </a:p>
          <a:p>
            <a:pPr lvl="0">
              <a:spcBef>
                <a:spcPts val="0"/>
              </a:spcBef>
              <a:buNone/>
            </a:pPr>
            <a:r>
              <a:rPr lang="en"/>
              <a:t>- It will be used to detect if a user is st of the device.</a:t>
            </a:r>
          </a:p>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 Here is a simple breakdown of how the voice interface is implemented.</a:t>
            </a:r>
          </a:p>
          <a:p>
            <a:pPr lvl="0">
              <a:spcBef>
                <a:spcPts val="0"/>
              </a:spcBef>
              <a:buNone/>
            </a:pPr>
            <a:r>
              <a:rPr lang="en"/>
              <a:t>- First the user speaks their command for trotter.</a:t>
            </a:r>
          </a:p>
          <a:p>
            <a:pPr lvl="0">
              <a:spcBef>
                <a:spcPts val="0"/>
              </a:spcBef>
              <a:buNone/>
            </a:pPr>
            <a:r>
              <a:rPr lang="en"/>
              <a:t>- The command is streamed from the Dot to the Alexa Voice Service in the cloud for Natural Language Processing.</a:t>
            </a:r>
          </a:p>
          <a:p>
            <a:pPr lvl="0">
              <a:spcBef>
                <a:spcPts val="0"/>
              </a:spcBef>
              <a:buNone/>
            </a:pPr>
            <a:r>
              <a:rPr lang="en"/>
              <a:t>- The Alexa skills interface then extracts any variables from the speech and calls the appropriate function on the Raspberry Pi.</a:t>
            </a:r>
          </a:p>
          <a:p>
            <a:pPr lvl="0">
              <a:spcBef>
                <a:spcPts val="0"/>
              </a:spcBef>
              <a:buNone/>
            </a:pPr>
            <a:r>
              <a:rPr lang="en"/>
              <a:t>- The Pi then uses the database to generate a verbal response that is sent back to the Dot.</a:t>
            </a:r>
          </a:p>
          <a:p>
            <a:pPr lvl="0">
              <a:spcBef>
                <a:spcPts val="0"/>
              </a:spcBef>
              <a:buNone/>
            </a:pPr>
            <a:r>
              <a:rPr lang="en"/>
              <a:t>- The Pi also generates control and display signals for the globe and GUI.</a:t>
            </a:r>
          </a:p>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76200" lvl="0" indent="0" rtl="0">
              <a:lnSpc>
                <a:spcPct val="128000"/>
              </a:lnSpc>
              <a:spcBef>
                <a:spcPts val="0"/>
              </a:spcBef>
              <a:buNone/>
            </a:pPr>
            <a:r>
              <a:rPr lang="en" sz="900">
                <a:solidFill>
                  <a:srgbClr val="4B4F56"/>
                </a:solidFill>
                <a:highlight>
                  <a:srgbClr val="F1F0F0"/>
                </a:highlight>
              </a:rPr>
              <a:t>intro: Hello, thank you all for being here today. My name is Trotter. I am a levitating, voice and gesture controlled, interactive globe. During the presentation my creators the Globetrotters, will tell you all about what makes me so unique. Let’s get started.</a:t>
            </a: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76200" lvl="0" indent="0" rtl="0">
              <a:lnSpc>
                <a:spcPct val="128000"/>
              </a:lnSpc>
              <a:spcBef>
                <a:spcPts val="0"/>
              </a:spcBef>
              <a:buNone/>
            </a:pPr>
            <a:r>
              <a:rPr lang="en" sz="900">
                <a:solidFill>
                  <a:srgbClr val="4B4F56"/>
                </a:solidFill>
                <a:highlight>
                  <a:srgbClr val="F1F0F0"/>
                </a:highlight>
              </a:rPr>
              <a:t>Trotter:  Thanks again for coming today. You have been an awesome audience, I mean that from the bottom of my  microchip! . I would like to extend a special thank you to our sponsor, Morris Cerullo World Evangelism. Now that you have heard all about me, I would really appreciate your feedback. Does anyone not named Andy have any questions?</a:t>
            </a:r>
          </a:p>
          <a:p>
            <a:pPr marL="76200" lvl="0" indent="0" rtl="0">
              <a:lnSpc>
                <a:spcPct val="128000"/>
              </a:lnSpc>
              <a:spcBef>
                <a:spcPts val="0"/>
              </a:spcBef>
              <a:buNone/>
            </a:pPr>
            <a:endParaRPr sz="900">
              <a:solidFill>
                <a:srgbClr val="4B4F56"/>
              </a:solidFill>
              <a:highlight>
                <a:srgbClr val="F1F0F0"/>
              </a:highlight>
            </a:endParaRPr>
          </a:p>
          <a:p>
            <a:pPr marL="76200" lvl="0" indent="0" rtl="0">
              <a:lnSpc>
                <a:spcPct val="128000"/>
              </a:lnSpc>
              <a:spcBef>
                <a:spcPts val="0"/>
              </a:spcBef>
              <a:buNone/>
            </a:pPr>
            <a:endParaRPr sz="900">
              <a:solidFill>
                <a:srgbClr val="4B4F56"/>
              </a:solidFill>
              <a:highlight>
                <a:srgbClr val="F1F0F0"/>
              </a:highlight>
            </a:endParaRPr>
          </a:p>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Same design has been used for years </a:t>
            </a:r>
          </a:p>
          <a:p>
            <a:pPr lvl="0">
              <a:spcBef>
                <a:spcPts val="0"/>
              </a:spcBef>
              <a:buNone/>
            </a:pPr>
            <a:endParaRPr b="1"/>
          </a:p>
          <a:p>
            <a:pPr lvl="0">
              <a:spcBef>
                <a:spcPts val="0"/>
              </a:spcBef>
              <a:buNone/>
            </a:pPr>
            <a:r>
              <a:rPr lang="en" b="1"/>
              <a:t>Feedback:</a:t>
            </a:r>
            <a:r>
              <a:rPr lang="en"/>
              <a:t> If you can detect the position of an object in space and feed it into a control system that can vary the strength of electromagnets that are acting on the object, it is not difficult to keep it levitated.  You just have to program the system to weaken the strength of the magnet whenever the object approaches it and strengthen when it moves away.  You could even do it with movable permanent magnets.  These methods violate the assumption of Earnshaw's theorem that the magnets are fixed.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-Power supply will be a UL-Listed 12V/ 6A</a:t>
            </a:r>
          </a:p>
          <a:p>
            <a:pPr lvl="0">
              <a:spcBef>
                <a:spcPts val="0"/>
              </a:spcBef>
              <a:buNone/>
            </a:pPr>
            <a:r>
              <a:rPr lang="en"/>
              <a:t>-VNH5019 H-Bridge will allow for push/pull force acting on opposite ends of the magnet. Controlled by PWM signals from out STM 32F0 Discovery board</a:t>
            </a:r>
          </a:p>
          <a:p>
            <a:pPr lvl="0">
              <a:spcBef>
                <a:spcPts val="0"/>
              </a:spcBef>
              <a:buNone/>
            </a:pPr>
            <a:r>
              <a:rPr lang="en"/>
              <a:t>-custom wound Electromagnets Turns (3200) 28 AWG</a:t>
            </a:r>
          </a:p>
          <a:p>
            <a:pPr lvl="0">
              <a:spcBef>
                <a:spcPts val="0"/>
              </a:spcBef>
              <a:buNone/>
            </a:pPr>
            <a:r>
              <a:rPr lang="en"/>
              <a:t>-Permanant Magnet</a:t>
            </a:r>
          </a:p>
          <a:p>
            <a:pPr lvl="0">
              <a:spcBef>
                <a:spcPts val="0"/>
              </a:spcBef>
              <a:buNone/>
            </a:pPr>
            <a:r>
              <a:rPr lang="en"/>
              <a:t>-Hall Effect Sensor SS495B with a sensitivity of 3.125 mV per Gauss</a:t>
            </a:r>
          </a:p>
          <a:p>
            <a:pPr lvl="0">
              <a:spcBef>
                <a:spcPts val="0"/>
              </a:spcBef>
              <a:buNone/>
            </a:pPr>
            <a:r>
              <a:rPr lang="en"/>
              <a:t>-STM discovery Board </a:t>
            </a:r>
          </a:p>
          <a:p>
            <a:pPr lvl="0">
              <a:spcBef>
                <a:spcPts val="0"/>
              </a:spcBef>
              <a:buNone/>
            </a:pPr>
            <a:r>
              <a:rPr lang="en"/>
              <a:t>-Fully Integrated H-Bridge motor driver (PWM operation up to 20 khz), (charge pump for reverse polarity)</a:t>
            </a:r>
          </a:p>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grpSp>
        <p:nvGrpSpPr>
          <p:cNvPr id="55" name="Shape 55"/>
          <p:cNvGrpSpPr/>
          <p:nvPr/>
        </p:nvGrpSpPr>
        <p:grpSpPr>
          <a:xfrm>
            <a:off x="4350278" y="2855377"/>
            <a:ext cx="443588" cy="105632"/>
            <a:chOff x="4137525" y="2915950"/>
            <a:chExt cx="869100" cy="207000"/>
          </a:xfrm>
        </p:grpSpPr>
        <p:sp>
          <p:nvSpPr>
            <p:cNvPr id="56" name="Shape 56"/>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59" name="Shape 59"/>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60" name="Shape 60"/>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61" name="Shape 6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64" name="Shape 6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7" name="Shape 67"/>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8" name="Shape 6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1" name="Shape 71"/>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72" name="Shape 72"/>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73" name="Shape 7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6" name="Shape 7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79" name="Shape 79"/>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80" name="Shape 8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83" name="Shape 8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pPr lvl="0">
                <a:spcBef>
                  <a:spcPts val="0"/>
                </a:spcBef>
                <a:buNone/>
              </a:pPr>
              <a:t>‹#›</a:t>
            </a:fld>
            <a:endParaRPr lang="en">
              <a:solidFill>
                <a:schemeClr val="lt1"/>
              </a:solidFill>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4"/>
        <p:cNvGrpSpPr/>
        <p:nvPr/>
      </p:nvGrpSpPr>
      <p:grpSpPr>
        <a:xfrm>
          <a:off x="0" y="0"/>
          <a:ext cx="0" cy="0"/>
          <a:chOff x="0" y="0"/>
          <a:chExt cx="0" cy="0"/>
        </a:xfrm>
      </p:grpSpPr>
      <p:sp>
        <p:nvSpPr>
          <p:cNvPr id="85" name="Shape 85"/>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86" name="Shape 86"/>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87" name="Shape 87"/>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88" name="Shape 88"/>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89" name="Shape 8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90" name="Shape 9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pPr lvl="0">
                <a:spcBef>
                  <a:spcPts val="0"/>
                </a:spcBef>
                <a:buNone/>
              </a:pPr>
              <a:t>‹#›</a:t>
            </a:fld>
            <a:endParaRPr lang="en">
              <a:solidFill>
                <a:schemeClr val="lt1"/>
              </a:solidFill>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93" name="Shape 9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96" name="Shape 96"/>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97" name="Shape 9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8"/>
        <p:cNvGrpSpPr/>
        <p:nvPr/>
      </p:nvGrpSpPr>
      <p:grpSpPr>
        <a:xfrm>
          <a:off x="0" y="0"/>
          <a:ext cx="0" cy="0"/>
          <a:chOff x="0" y="0"/>
          <a:chExt cx="0" cy="0"/>
        </a:xfrm>
      </p:grpSpPr>
      <p:sp>
        <p:nvSpPr>
          <p:cNvPr id="99" name="Shape 9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pPr lvl="0" algn="r">
                <a:spcBef>
                  <a:spcPts val="0"/>
                </a:spcBef>
                <a:buNone/>
              </a:p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53" name="Shape 53"/>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pPr lvl="0" algn="r">
                <a:spcBef>
                  <a:spcPts val="0"/>
                </a:spcBef>
                <a:buNone/>
              </a:p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jpeg"/><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671257" y="807100"/>
            <a:ext cx="7801500" cy="1730100"/>
          </a:xfrm>
          <a:prstGeom prst="rect">
            <a:avLst/>
          </a:prstGeom>
        </p:spPr>
        <p:txBody>
          <a:bodyPr lIns="91425" tIns="91425" rIns="91425" bIns="91425" anchor="b" anchorCtr="0">
            <a:noAutofit/>
          </a:bodyPr>
          <a:lstStyle/>
          <a:p>
            <a:pPr lvl="0">
              <a:spcBef>
                <a:spcPts val="0"/>
              </a:spcBef>
              <a:buNone/>
            </a:pPr>
            <a:r>
              <a:rPr lang="en" sz="4400" dirty="0">
                <a:latin typeface="Calibri" pitchFamily="34" charset="0"/>
                <a:cs typeface="Calibri" pitchFamily="34" charset="0"/>
              </a:rPr>
              <a:t>The Globetrotters</a:t>
            </a:r>
          </a:p>
        </p:txBody>
      </p:sp>
      <p:sp>
        <p:nvSpPr>
          <p:cNvPr id="105" name="Shape 105"/>
          <p:cNvSpPr txBox="1">
            <a:spLocks noGrp="1"/>
          </p:cNvSpPr>
          <p:nvPr>
            <p:ph type="subTitle" idx="1"/>
          </p:nvPr>
        </p:nvSpPr>
        <p:spPr>
          <a:xfrm>
            <a:off x="567875" y="5010000"/>
            <a:ext cx="7801500" cy="792600"/>
          </a:xfrm>
          <a:prstGeom prst="rect">
            <a:avLst/>
          </a:prstGeom>
        </p:spPr>
        <p:txBody>
          <a:bodyPr lIns="91425" tIns="91425" rIns="91425" bIns="91425" anchor="t" anchorCtr="0">
            <a:noAutofit/>
          </a:bodyPr>
          <a:lstStyle/>
          <a:p>
            <a:pPr lvl="0">
              <a:spcBef>
                <a:spcPts val="0"/>
              </a:spcBef>
              <a:buNone/>
            </a:pPr>
            <a:r>
              <a:rPr lang="en"/>
              <a:t>Week in Review: ___________________________________</a:t>
            </a:r>
          </a:p>
        </p:txBody>
      </p:sp>
      <p:sp>
        <p:nvSpPr>
          <p:cNvPr id="106" name="Shape 106"/>
          <p:cNvSpPr txBox="1"/>
          <p:nvPr/>
        </p:nvSpPr>
        <p:spPr>
          <a:xfrm>
            <a:off x="1291650" y="3342525"/>
            <a:ext cx="6560700" cy="558900"/>
          </a:xfrm>
          <a:prstGeom prst="rect">
            <a:avLst/>
          </a:prstGeom>
          <a:noFill/>
          <a:ln>
            <a:noFill/>
          </a:ln>
        </p:spPr>
        <p:txBody>
          <a:bodyPr lIns="91425" tIns="91425" rIns="91425" bIns="91425" anchor="t" anchorCtr="0">
            <a:noAutofit/>
          </a:bodyPr>
          <a:lstStyle/>
          <a:p>
            <a:pPr lvl="0" algn="ctr" rtl="0">
              <a:spcBef>
                <a:spcPts val="0"/>
              </a:spcBef>
              <a:buNone/>
            </a:pPr>
            <a:r>
              <a:rPr lang="en" sz="2800" dirty="0">
                <a:solidFill>
                  <a:srgbClr val="FFFFFF"/>
                </a:solidFill>
                <a:latin typeface="Calibri" pitchFamily="34" charset="0"/>
                <a:ea typeface="Oswald"/>
                <a:cs typeface="Calibri" pitchFamily="34" charset="0"/>
                <a:sym typeface="Oswald"/>
              </a:rPr>
              <a:t>Trotter the Interactive Levitating Globe</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800" dirty="0">
                <a:latin typeface="Calibri" pitchFamily="34" charset="0"/>
                <a:cs typeface="Calibri" pitchFamily="34" charset="0"/>
              </a:rPr>
              <a:t>Projection &amp; Rotation</a:t>
            </a:r>
          </a:p>
        </p:txBody>
      </p:sp>
      <p:sp>
        <p:nvSpPr>
          <p:cNvPr id="177" name="Shape 177"/>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a:spcBef>
                <a:spcPts val="0"/>
              </a:spcBef>
              <a:buNone/>
            </a:pPr>
            <a:r>
              <a:rPr lang="en" sz="1800" dirty="0"/>
              <a:t>Rotation</a:t>
            </a:r>
          </a:p>
          <a:p>
            <a:pPr marL="457200" lvl="0" indent="-342900" rtl="0">
              <a:spcBef>
                <a:spcPts val="0"/>
              </a:spcBef>
              <a:buSzPct val="100000"/>
              <a:buFont typeface="Arial" pitchFamily="34" charset="0"/>
              <a:buChar char="•"/>
            </a:pPr>
            <a:r>
              <a:rPr lang="en" sz="1800" dirty="0"/>
              <a:t>Implemented using Python</a:t>
            </a:r>
          </a:p>
          <a:p>
            <a:pPr marL="457200" lvl="0" indent="-342900" rtl="0">
              <a:spcBef>
                <a:spcPts val="0"/>
              </a:spcBef>
              <a:buSzPct val="100000"/>
              <a:buFont typeface="Arial" pitchFamily="34" charset="0"/>
              <a:buChar char="•"/>
            </a:pPr>
            <a:r>
              <a:rPr lang="en" sz="1800" dirty="0"/>
              <a:t>Controlled through RPi</a:t>
            </a:r>
          </a:p>
          <a:p>
            <a:pPr marL="914400" lvl="1" indent="-317500" rtl="0">
              <a:spcBef>
                <a:spcPts val="0"/>
              </a:spcBef>
              <a:buSzPct val="100000"/>
              <a:buFont typeface="Arial" pitchFamily="34" charset="0"/>
              <a:buChar char="•"/>
            </a:pPr>
            <a:r>
              <a:rPr lang="en" sz="1400" dirty="0"/>
              <a:t>Voice commands and gesture control</a:t>
            </a:r>
          </a:p>
          <a:p>
            <a:pPr lvl="0" rtl="0">
              <a:spcBef>
                <a:spcPts val="0"/>
              </a:spcBef>
              <a:buNone/>
            </a:pPr>
            <a:endParaRPr dirty="0"/>
          </a:p>
          <a:p>
            <a:pPr lvl="0">
              <a:spcBef>
                <a:spcPts val="0"/>
              </a:spcBef>
              <a:buNone/>
            </a:pPr>
            <a:endParaRPr dirty="0"/>
          </a:p>
          <a:p>
            <a:pPr marL="457200" lvl="0" indent="0" rtl="0">
              <a:spcBef>
                <a:spcPts val="0"/>
              </a:spcBef>
              <a:buNone/>
            </a:pPr>
            <a:endParaRPr dirty="0"/>
          </a:p>
        </p:txBody>
      </p:sp>
      <p:pic>
        <p:nvPicPr>
          <p:cNvPr id="178" name="Shape 178" descr="projection chart.jpg"/>
          <p:cNvPicPr preferRelativeResize="0"/>
          <p:nvPr/>
        </p:nvPicPr>
        <p:blipFill rotWithShape="1">
          <a:blip r:embed="rId3">
            <a:alphaModFix/>
          </a:blip>
          <a:srcRect r="2238"/>
          <a:stretch/>
        </p:blipFill>
        <p:spPr>
          <a:xfrm>
            <a:off x="5580425" y="0"/>
            <a:ext cx="3563576" cy="5242899"/>
          </a:xfrm>
          <a:prstGeom prst="rect">
            <a:avLst/>
          </a:prstGeom>
          <a:noFill/>
          <a:ln>
            <a:noFill/>
          </a:ln>
        </p:spPr>
      </p:pic>
      <p:sp>
        <p:nvSpPr>
          <p:cNvPr id="179" name="Shape 179"/>
          <p:cNvSpPr txBox="1">
            <a:spLocks noGrp="1"/>
          </p:cNvSpPr>
          <p:nvPr>
            <p:ph type="body" idx="2"/>
          </p:nvPr>
        </p:nvSpPr>
        <p:spPr>
          <a:xfrm>
            <a:off x="4311600" y="1152475"/>
            <a:ext cx="3999900" cy="3416400"/>
          </a:xfrm>
          <a:prstGeom prst="rect">
            <a:avLst/>
          </a:prstGeom>
        </p:spPr>
        <p:txBody>
          <a:bodyPr lIns="91425" tIns="91425" rIns="91425" bIns="91425" anchor="t" anchorCtr="0">
            <a:noAutofit/>
          </a:bodyPr>
          <a:lstStyle/>
          <a:p>
            <a:pPr marL="0" lvl="0" indent="0" rtl="0">
              <a:spcBef>
                <a:spcPts val="0"/>
              </a:spcBef>
              <a:buNone/>
            </a:pPr>
            <a:r>
              <a:rPr lang="en" sz="1800"/>
              <a:t>Projection</a:t>
            </a: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800" dirty="0">
                <a:latin typeface="Calibri" pitchFamily="34" charset="0"/>
                <a:cs typeface="Calibri" pitchFamily="34" charset="0"/>
              </a:rPr>
              <a:t>Projection &amp; Rotation</a:t>
            </a:r>
          </a:p>
        </p:txBody>
      </p:sp>
      <p:pic>
        <p:nvPicPr>
          <p:cNvPr id="185" name="Shape 185" descr="rotatingGlobe.gif"/>
          <p:cNvPicPr preferRelativeResize="0"/>
          <p:nvPr/>
        </p:nvPicPr>
        <p:blipFill>
          <a:blip r:embed="rId3">
            <a:alphaModFix/>
          </a:blip>
          <a:stretch>
            <a:fillRect/>
          </a:stretch>
        </p:blipFill>
        <p:spPr>
          <a:xfrm>
            <a:off x="5340499" y="1017725"/>
            <a:ext cx="3306299" cy="3310001"/>
          </a:xfrm>
          <a:prstGeom prst="rect">
            <a:avLst/>
          </a:prstGeom>
          <a:noFill/>
          <a:ln>
            <a:noFill/>
          </a:ln>
        </p:spPr>
      </p:pic>
      <p:pic>
        <p:nvPicPr>
          <p:cNvPr id="186" name="Shape 186" descr="Screen Shot 2017-02-24 at 8.56.51 AM.png"/>
          <p:cNvPicPr preferRelativeResize="0"/>
          <p:nvPr/>
        </p:nvPicPr>
        <p:blipFill rotWithShape="1">
          <a:blip r:embed="rId4">
            <a:alphaModFix/>
          </a:blip>
          <a:srcRect l="8206" t="6402"/>
          <a:stretch/>
        </p:blipFill>
        <p:spPr>
          <a:xfrm>
            <a:off x="577399" y="1299922"/>
            <a:ext cx="4689602" cy="2745604"/>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800" dirty="0">
                <a:latin typeface="Calibri" pitchFamily="34" charset="0"/>
                <a:cs typeface="Calibri" pitchFamily="34" charset="0"/>
              </a:rPr>
              <a:t>Quantum Geographical Information System + GUI</a:t>
            </a:r>
          </a:p>
        </p:txBody>
      </p:sp>
      <p:pic>
        <p:nvPicPr>
          <p:cNvPr id="192" name="Shape 192"/>
          <p:cNvPicPr preferRelativeResize="0"/>
          <p:nvPr/>
        </p:nvPicPr>
        <p:blipFill>
          <a:blip r:embed="rId3">
            <a:alphaModFix/>
          </a:blip>
          <a:stretch>
            <a:fillRect/>
          </a:stretch>
        </p:blipFill>
        <p:spPr>
          <a:xfrm>
            <a:off x="534186" y="1017725"/>
            <a:ext cx="8075624" cy="3978075"/>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219700" y="460350"/>
            <a:ext cx="8520600" cy="572700"/>
          </a:xfrm>
          <a:prstGeom prst="rect">
            <a:avLst/>
          </a:prstGeom>
        </p:spPr>
        <p:txBody>
          <a:bodyPr lIns="91425" tIns="91425" rIns="91425" bIns="91425" anchor="t" anchorCtr="0">
            <a:noAutofit/>
          </a:bodyPr>
          <a:lstStyle/>
          <a:p>
            <a:pPr lvl="0" rtl="0">
              <a:spcBef>
                <a:spcPts val="0"/>
              </a:spcBef>
              <a:buNone/>
            </a:pPr>
            <a:r>
              <a:rPr lang="en" sz="2800" dirty="0">
                <a:latin typeface="Calibri" pitchFamily="34" charset="0"/>
                <a:cs typeface="Calibri" pitchFamily="34" charset="0"/>
              </a:rPr>
              <a:t>Databases + APIs</a:t>
            </a:r>
          </a:p>
        </p:txBody>
      </p:sp>
      <p:sp>
        <p:nvSpPr>
          <p:cNvPr id="198" name="Shape 198"/>
          <p:cNvSpPr txBox="1"/>
          <p:nvPr/>
        </p:nvSpPr>
        <p:spPr>
          <a:xfrm>
            <a:off x="337325" y="1077475"/>
            <a:ext cx="5051400" cy="3848100"/>
          </a:xfrm>
          <a:prstGeom prst="rect">
            <a:avLst/>
          </a:prstGeom>
          <a:noFill/>
          <a:ln>
            <a:noFill/>
          </a:ln>
        </p:spPr>
        <p:txBody>
          <a:bodyPr lIns="91425" tIns="91425" rIns="91425" bIns="91425" anchor="t" anchorCtr="0">
            <a:noAutofit/>
          </a:bodyPr>
          <a:lstStyle/>
          <a:p>
            <a:pPr marL="457200" lvl="0" indent="-342900" rtl="0">
              <a:spcBef>
                <a:spcPts val="0"/>
              </a:spcBef>
              <a:buClr>
                <a:srgbClr val="D9D9D9"/>
              </a:buClr>
              <a:buSzPct val="100000"/>
              <a:buFont typeface="Arial" pitchFamily="34" charset="0"/>
              <a:buChar char="•"/>
            </a:pPr>
            <a:r>
              <a:rPr lang="en" sz="1800" dirty="0">
                <a:solidFill>
                  <a:srgbClr val="D9D9D9"/>
                </a:solidFill>
                <a:latin typeface="Average"/>
                <a:ea typeface="Average"/>
                <a:cs typeface="Average"/>
                <a:sym typeface="Average"/>
              </a:rPr>
              <a:t>Retrieve and store information</a:t>
            </a:r>
          </a:p>
          <a:p>
            <a:pPr marL="457200" lvl="0" indent="-342900" rtl="0">
              <a:spcBef>
                <a:spcPts val="0"/>
              </a:spcBef>
              <a:buClr>
                <a:srgbClr val="D9D9D9"/>
              </a:buClr>
              <a:buSzPct val="100000"/>
              <a:buFont typeface="Arial" pitchFamily="34" charset="0"/>
              <a:buChar char="•"/>
            </a:pPr>
            <a:r>
              <a:rPr lang="en" sz="1800" dirty="0">
                <a:solidFill>
                  <a:srgbClr val="D9D9D9"/>
                </a:solidFill>
                <a:latin typeface="Average"/>
                <a:ea typeface="Average"/>
                <a:cs typeface="Average"/>
                <a:sym typeface="Average"/>
              </a:rPr>
              <a:t>APIs</a:t>
            </a:r>
          </a:p>
          <a:p>
            <a:pPr marL="914400" lvl="1" indent="-342900" rtl="0">
              <a:spcBef>
                <a:spcPts val="0"/>
              </a:spcBef>
              <a:buClr>
                <a:srgbClr val="D9D9D9"/>
              </a:buClr>
              <a:buSzPct val="100000"/>
              <a:buFont typeface="Arial" pitchFamily="34" charset="0"/>
              <a:buChar char="•"/>
            </a:pPr>
            <a:r>
              <a:rPr lang="en" sz="1800" dirty="0">
                <a:solidFill>
                  <a:srgbClr val="D9D9D9"/>
                </a:solidFill>
                <a:latin typeface="Average"/>
                <a:ea typeface="Average"/>
                <a:cs typeface="Average"/>
                <a:sym typeface="Average"/>
              </a:rPr>
              <a:t>Google Places - images based on coords</a:t>
            </a:r>
          </a:p>
          <a:p>
            <a:pPr marL="914400" lvl="1" indent="-342900" rtl="0">
              <a:spcBef>
                <a:spcPts val="0"/>
              </a:spcBef>
              <a:buClr>
                <a:srgbClr val="D9D9D9"/>
              </a:buClr>
              <a:buSzPct val="100000"/>
              <a:buFont typeface="Arial" pitchFamily="34" charset="0"/>
              <a:buChar char="•"/>
            </a:pPr>
            <a:r>
              <a:rPr lang="en" sz="1800" dirty="0">
                <a:solidFill>
                  <a:srgbClr val="D9D9D9"/>
                </a:solidFill>
                <a:latin typeface="Average"/>
                <a:ea typeface="Average"/>
                <a:cs typeface="Average"/>
                <a:sym typeface="Average"/>
              </a:rPr>
              <a:t>Teleport API - general information and stats</a:t>
            </a:r>
          </a:p>
          <a:p>
            <a:pPr marL="457200" lvl="0" indent="-342900" rtl="0">
              <a:spcBef>
                <a:spcPts val="0"/>
              </a:spcBef>
              <a:buClr>
                <a:srgbClr val="D9D9D9"/>
              </a:buClr>
              <a:buSzPct val="100000"/>
              <a:buFont typeface="Arial" pitchFamily="34" charset="0"/>
              <a:buChar char="•"/>
            </a:pPr>
            <a:r>
              <a:rPr lang="en" sz="1800" dirty="0">
                <a:solidFill>
                  <a:srgbClr val="D9D9D9"/>
                </a:solidFill>
                <a:latin typeface="Average"/>
                <a:ea typeface="Average"/>
                <a:cs typeface="Average"/>
                <a:sym typeface="Average"/>
              </a:rPr>
              <a:t>Python functions to query MySQL database, values used by GUI </a:t>
            </a:r>
          </a:p>
          <a:p>
            <a:pPr lvl="0" rtl="0">
              <a:spcBef>
                <a:spcPts val="0"/>
              </a:spcBef>
              <a:buNone/>
            </a:pPr>
            <a:endParaRPr dirty="0">
              <a:solidFill>
                <a:srgbClr val="D9D9D9"/>
              </a:solidFill>
            </a:endParaRPr>
          </a:p>
        </p:txBody>
      </p:sp>
      <p:pic>
        <p:nvPicPr>
          <p:cNvPr id="199" name="Shape 199"/>
          <p:cNvPicPr preferRelativeResize="0"/>
          <p:nvPr/>
        </p:nvPicPr>
        <p:blipFill>
          <a:blip r:embed="rId3">
            <a:alphaModFix/>
          </a:blip>
          <a:stretch>
            <a:fillRect/>
          </a:stretch>
        </p:blipFill>
        <p:spPr>
          <a:xfrm>
            <a:off x="6691850" y="142850"/>
            <a:ext cx="2295281" cy="3805648"/>
          </a:xfrm>
          <a:prstGeom prst="rect">
            <a:avLst/>
          </a:prstGeom>
          <a:noFill/>
          <a:ln>
            <a:noFill/>
          </a:ln>
        </p:spPr>
      </p:pic>
      <p:pic>
        <p:nvPicPr>
          <p:cNvPr id="200" name="Shape 200"/>
          <p:cNvPicPr preferRelativeResize="0"/>
          <p:nvPr/>
        </p:nvPicPr>
        <p:blipFill>
          <a:blip r:embed="rId4">
            <a:alphaModFix/>
          </a:blip>
          <a:stretch>
            <a:fillRect/>
          </a:stretch>
        </p:blipFill>
        <p:spPr>
          <a:xfrm>
            <a:off x="3419726" y="3482550"/>
            <a:ext cx="3730290" cy="1346374"/>
          </a:xfrm>
          <a:prstGeom prst="rect">
            <a:avLst/>
          </a:prstGeom>
          <a:noFill/>
          <a:ln>
            <a:noFill/>
          </a:ln>
        </p:spPr>
      </p:pic>
      <p:pic>
        <p:nvPicPr>
          <p:cNvPr id="201" name="Shape 201"/>
          <p:cNvPicPr preferRelativeResize="0"/>
          <p:nvPr/>
        </p:nvPicPr>
        <p:blipFill>
          <a:blip r:embed="rId5">
            <a:alphaModFix/>
          </a:blip>
          <a:stretch>
            <a:fillRect/>
          </a:stretch>
        </p:blipFill>
        <p:spPr>
          <a:xfrm>
            <a:off x="337324" y="3482549"/>
            <a:ext cx="3038199" cy="1346375"/>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800" dirty="0">
                <a:latin typeface="Calibri" pitchFamily="34" charset="0"/>
                <a:cs typeface="Calibri" pitchFamily="34" charset="0"/>
              </a:rPr>
              <a:t>Gesture Recognition - User Interface</a:t>
            </a:r>
          </a:p>
        </p:txBody>
      </p:sp>
      <p:pic>
        <p:nvPicPr>
          <p:cNvPr id="207" name="Shape 207"/>
          <p:cNvPicPr preferRelativeResize="0"/>
          <p:nvPr/>
        </p:nvPicPr>
        <p:blipFill rotWithShape="1">
          <a:blip r:embed="rId3">
            <a:alphaModFix/>
          </a:blip>
          <a:srcRect l="3530" t="10401" b="18159"/>
          <a:stretch/>
        </p:blipFill>
        <p:spPr>
          <a:xfrm flipH="1">
            <a:off x="-15924" y="1634125"/>
            <a:ext cx="3224876" cy="3184120"/>
          </a:xfrm>
          <a:prstGeom prst="rect">
            <a:avLst/>
          </a:prstGeom>
          <a:noFill/>
          <a:ln>
            <a:noFill/>
          </a:ln>
        </p:spPr>
      </p:pic>
      <p:pic>
        <p:nvPicPr>
          <p:cNvPr id="208" name="Shape 208"/>
          <p:cNvPicPr preferRelativeResize="0"/>
          <p:nvPr/>
        </p:nvPicPr>
        <p:blipFill rotWithShape="1">
          <a:blip r:embed="rId4">
            <a:alphaModFix/>
          </a:blip>
          <a:srcRect l="9453" t="15256" b="15298"/>
          <a:stretch/>
        </p:blipFill>
        <p:spPr>
          <a:xfrm>
            <a:off x="3289350" y="1634125"/>
            <a:ext cx="3114009" cy="3184120"/>
          </a:xfrm>
          <a:prstGeom prst="rect">
            <a:avLst/>
          </a:prstGeom>
          <a:noFill/>
          <a:ln>
            <a:noFill/>
          </a:ln>
        </p:spPr>
      </p:pic>
      <p:pic>
        <p:nvPicPr>
          <p:cNvPr id="209" name="Shape 209"/>
          <p:cNvPicPr preferRelativeResize="0"/>
          <p:nvPr/>
        </p:nvPicPr>
        <p:blipFill rotWithShape="1">
          <a:blip r:embed="rId5">
            <a:alphaModFix/>
          </a:blip>
          <a:srcRect t="5386" b="4685"/>
          <a:stretch/>
        </p:blipFill>
        <p:spPr>
          <a:xfrm>
            <a:off x="6465199" y="1634125"/>
            <a:ext cx="2655450" cy="3184120"/>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800" dirty="0">
                <a:latin typeface="Calibri" pitchFamily="34" charset="0"/>
                <a:cs typeface="Calibri" pitchFamily="34" charset="0"/>
              </a:rPr>
              <a:t>Gesture Recognition - Prototypes</a:t>
            </a:r>
          </a:p>
        </p:txBody>
      </p:sp>
      <p:pic>
        <p:nvPicPr>
          <p:cNvPr id="215" name="Shape 215"/>
          <p:cNvPicPr preferRelativeResize="0"/>
          <p:nvPr/>
        </p:nvPicPr>
        <p:blipFill rotWithShape="1">
          <a:blip r:embed="rId3">
            <a:alphaModFix/>
          </a:blip>
          <a:srcRect t="12528" b="31114"/>
          <a:stretch/>
        </p:blipFill>
        <p:spPr>
          <a:xfrm>
            <a:off x="2340912" y="1795200"/>
            <a:ext cx="4594917" cy="1942201"/>
          </a:xfrm>
          <a:prstGeom prst="rect">
            <a:avLst/>
          </a:prstGeom>
          <a:noFill/>
          <a:ln>
            <a:noFill/>
          </a:ln>
        </p:spPr>
      </p:pic>
      <p:pic>
        <p:nvPicPr>
          <p:cNvPr id="216" name="Shape 216"/>
          <p:cNvPicPr preferRelativeResize="0"/>
          <p:nvPr/>
        </p:nvPicPr>
        <p:blipFill rotWithShape="1">
          <a:blip r:embed="rId4">
            <a:alphaModFix/>
          </a:blip>
          <a:srcRect l="8622" r="8787"/>
          <a:stretch/>
        </p:blipFill>
        <p:spPr>
          <a:xfrm>
            <a:off x="7005200" y="1795200"/>
            <a:ext cx="2138804" cy="1942201"/>
          </a:xfrm>
          <a:prstGeom prst="rect">
            <a:avLst/>
          </a:prstGeom>
          <a:noFill/>
          <a:ln>
            <a:noFill/>
          </a:ln>
        </p:spPr>
      </p:pic>
      <p:pic>
        <p:nvPicPr>
          <p:cNvPr id="217" name="Shape 217"/>
          <p:cNvPicPr preferRelativeResize="0"/>
          <p:nvPr/>
        </p:nvPicPr>
        <p:blipFill rotWithShape="1">
          <a:blip r:embed="rId5">
            <a:alphaModFix/>
          </a:blip>
          <a:srcRect l="17236" t="8668" r="22789" b="52874"/>
          <a:stretch/>
        </p:blipFill>
        <p:spPr>
          <a:xfrm>
            <a:off x="0" y="1795200"/>
            <a:ext cx="2271545" cy="1942204"/>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270475" y="433375"/>
            <a:ext cx="3152700" cy="1098300"/>
          </a:xfrm>
          <a:prstGeom prst="rect">
            <a:avLst/>
          </a:prstGeom>
        </p:spPr>
        <p:txBody>
          <a:bodyPr lIns="91425" tIns="91425" rIns="91425" bIns="91425" anchor="t" anchorCtr="0">
            <a:noAutofit/>
          </a:bodyPr>
          <a:lstStyle/>
          <a:p>
            <a:pPr lvl="0">
              <a:spcBef>
                <a:spcPts val="0"/>
              </a:spcBef>
              <a:buNone/>
            </a:pPr>
            <a:r>
              <a:rPr lang="en" sz="2800" dirty="0">
                <a:latin typeface="Calibri" pitchFamily="34" charset="0"/>
                <a:cs typeface="Calibri" pitchFamily="34" charset="0"/>
              </a:rPr>
              <a:t>Gesture </a:t>
            </a:r>
          </a:p>
          <a:p>
            <a:pPr lvl="0">
              <a:spcBef>
                <a:spcPts val="0"/>
              </a:spcBef>
              <a:buNone/>
            </a:pPr>
            <a:r>
              <a:rPr lang="en" sz="2800" dirty="0">
                <a:latin typeface="Calibri" pitchFamily="34" charset="0"/>
                <a:cs typeface="Calibri" pitchFamily="34" charset="0"/>
              </a:rPr>
              <a:t>Recognition</a:t>
            </a:r>
          </a:p>
          <a:p>
            <a:pPr lvl="0" rtl="0">
              <a:spcBef>
                <a:spcPts val="0"/>
              </a:spcBef>
              <a:buNone/>
            </a:pPr>
            <a:r>
              <a:rPr lang="en" sz="2800" dirty="0">
                <a:latin typeface="Calibri" pitchFamily="34" charset="0"/>
                <a:cs typeface="Calibri" pitchFamily="34" charset="0"/>
              </a:rPr>
              <a:t>Components</a:t>
            </a:r>
          </a:p>
        </p:txBody>
      </p:sp>
      <p:pic>
        <p:nvPicPr>
          <p:cNvPr id="223" name="Shape 223"/>
          <p:cNvPicPr preferRelativeResize="0"/>
          <p:nvPr/>
        </p:nvPicPr>
        <p:blipFill>
          <a:blip r:embed="rId3">
            <a:alphaModFix/>
          </a:blip>
          <a:stretch>
            <a:fillRect/>
          </a:stretch>
        </p:blipFill>
        <p:spPr>
          <a:xfrm>
            <a:off x="2576699" y="0"/>
            <a:ext cx="6567300" cy="5143499"/>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800" dirty="0">
                <a:latin typeface="Calibri" pitchFamily="34" charset="0"/>
                <a:cs typeface="Calibri" pitchFamily="34" charset="0"/>
              </a:rPr>
              <a:t>Voice Recognition</a:t>
            </a:r>
          </a:p>
        </p:txBody>
      </p:sp>
      <p:pic>
        <p:nvPicPr>
          <p:cNvPr id="229" name="Shape 229"/>
          <p:cNvPicPr preferRelativeResize="0"/>
          <p:nvPr/>
        </p:nvPicPr>
        <p:blipFill>
          <a:blip r:embed="rId3">
            <a:alphaModFix/>
          </a:blip>
          <a:stretch>
            <a:fillRect/>
          </a:stretch>
        </p:blipFill>
        <p:spPr>
          <a:xfrm>
            <a:off x="4000500" y="0"/>
            <a:ext cx="5143500" cy="5143500"/>
          </a:xfrm>
          <a:prstGeom prst="rect">
            <a:avLst/>
          </a:prstGeom>
          <a:noFill/>
          <a:ln>
            <a:noFill/>
          </a:ln>
        </p:spPr>
      </p:pic>
      <p:pic>
        <p:nvPicPr>
          <p:cNvPr id="230" name="Shape 230"/>
          <p:cNvPicPr preferRelativeResize="0"/>
          <p:nvPr/>
        </p:nvPicPr>
        <p:blipFill rotWithShape="1">
          <a:blip r:embed="rId4">
            <a:alphaModFix/>
          </a:blip>
          <a:srcRect l="51269" b="51383"/>
          <a:stretch/>
        </p:blipFill>
        <p:spPr>
          <a:xfrm>
            <a:off x="2197338" y="2074480"/>
            <a:ext cx="1126550" cy="1113370"/>
          </a:xfrm>
          <a:prstGeom prst="rect">
            <a:avLst/>
          </a:prstGeom>
          <a:noFill/>
          <a:ln>
            <a:noFill/>
          </a:ln>
        </p:spPr>
      </p:pic>
      <p:pic>
        <p:nvPicPr>
          <p:cNvPr id="231" name="Shape 231"/>
          <p:cNvPicPr preferRelativeResize="0"/>
          <p:nvPr/>
        </p:nvPicPr>
        <p:blipFill rotWithShape="1">
          <a:blip r:embed="rId4">
            <a:alphaModFix/>
          </a:blip>
          <a:srcRect l="51252" t="50859"/>
          <a:stretch/>
        </p:blipFill>
        <p:spPr>
          <a:xfrm>
            <a:off x="394200" y="2068687"/>
            <a:ext cx="1126550" cy="1124950"/>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372375" y="441750"/>
            <a:ext cx="2544300" cy="572700"/>
          </a:xfrm>
          <a:prstGeom prst="rect">
            <a:avLst/>
          </a:prstGeom>
        </p:spPr>
        <p:txBody>
          <a:bodyPr lIns="91425" tIns="91425" rIns="91425" bIns="91425" anchor="t" anchorCtr="0">
            <a:noAutofit/>
          </a:bodyPr>
          <a:lstStyle/>
          <a:p>
            <a:pPr lvl="0">
              <a:spcBef>
                <a:spcPts val="0"/>
              </a:spcBef>
              <a:buNone/>
            </a:pPr>
            <a:r>
              <a:rPr lang="en" sz="2800" dirty="0">
                <a:latin typeface="Calibri" pitchFamily="34" charset="0"/>
                <a:cs typeface="Calibri" pitchFamily="34" charset="0"/>
              </a:rPr>
              <a:t>Budget -  </a:t>
            </a:r>
          </a:p>
          <a:p>
            <a:pPr lvl="0" rtl="0">
              <a:spcBef>
                <a:spcPts val="0"/>
              </a:spcBef>
              <a:buNone/>
            </a:pPr>
            <a:r>
              <a:rPr lang="en" sz="2800" dirty="0">
                <a:latin typeface="Calibri" pitchFamily="34" charset="0"/>
                <a:cs typeface="Calibri" pitchFamily="34" charset="0"/>
              </a:rPr>
              <a:t>Cost Analysis </a:t>
            </a:r>
          </a:p>
        </p:txBody>
      </p:sp>
      <p:pic>
        <p:nvPicPr>
          <p:cNvPr id="237" name="Shape 237"/>
          <p:cNvPicPr preferRelativeResize="0"/>
          <p:nvPr/>
        </p:nvPicPr>
        <p:blipFill>
          <a:blip r:embed="rId3">
            <a:alphaModFix/>
          </a:blip>
          <a:stretch>
            <a:fillRect/>
          </a:stretch>
        </p:blipFill>
        <p:spPr>
          <a:xfrm>
            <a:off x="2552425" y="-77350"/>
            <a:ext cx="6688049" cy="5362650"/>
          </a:xfrm>
          <a:prstGeom prst="rect">
            <a:avLst/>
          </a:prstGeom>
          <a:noFill/>
          <a:ln>
            <a:noFill/>
          </a:ln>
        </p:spPr>
      </p:pic>
      <p:sp>
        <p:nvSpPr>
          <p:cNvPr id="238" name="Shape 238"/>
          <p:cNvSpPr txBox="1"/>
          <p:nvPr/>
        </p:nvSpPr>
        <p:spPr>
          <a:xfrm>
            <a:off x="5904075" y="1064500"/>
            <a:ext cx="747600" cy="572700"/>
          </a:xfrm>
          <a:prstGeom prst="rect">
            <a:avLst/>
          </a:prstGeom>
          <a:noFill/>
          <a:ln>
            <a:noFill/>
          </a:ln>
        </p:spPr>
        <p:txBody>
          <a:bodyPr lIns="91425" tIns="91425" rIns="91425" bIns="91425" anchor="t" anchorCtr="0">
            <a:noAutofit/>
          </a:bodyPr>
          <a:lstStyle/>
          <a:p>
            <a:pPr lvl="0">
              <a:spcBef>
                <a:spcPts val="0"/>
              </a:spcBef>
              <a:buNone/>
            </a:pPr>
            <a:r>
              <a:rPr lang="en" b="1"/>
              <a:t>26.5%</a:t>
            </a:r>
          </a:p>
        </p:txBody>
      </p:sp>
      <p:sp>
        <p:nvSpPr>
          <p:cNvPr id="239" name="Shape 239"/>
          <p:cNvSpPr txBox="1"/>
          <p:nvPr/>
        </p:nvSpPr>
        <p:spPr>
          <a:xfrm>
            <a:off x="4679425" y="915250"/>
            <a:ext cx="618900" cy="4383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40" name="Shape 240"/>
          <p:cNvSpPr txBox="1"/>
          <p:nvPr/>
        </p:nvSpPr>
        <p:spPr>
          <a:xfrm>
            <a:off x="4795450" y="915250"/>
            <a:ext cx="850800" cy="373800"/>
          </a:xfrm>
          <a:prstGeom prst="rect">
            <a:avLst/>
          </a:prstGeom>
          <a:noFill/>
          <a:ln>
            <a:noFill/>
          </a:ln>
        </p:spPr>
        <p:txBody>
          <a:bodyPr lIns="91425" tIns="91425" rIns="91425" bIns="91425" anchor="t" anchorCtr="0">
            <a:noAutofit/>
          </a:bodyPr>
          <a:lstStyle/>
          <a:p>
            <a:pPr lvl="0">
              <a:spcBef>
                <a:spcPts val="0"/>
              </a:spcBef>
              <a:buNone/>
            </a:pPr>
            <a:r>
              <a:rPr lang="en" b="1"/>
              <a:t>7.4%</a:t>
            </a:r>
          </a:p>
        </p:txBody>
      </p:sp>
      <p:sp>
        <p:nvSpPr>
          <p:cNvPr id="241" name="Shape 241"/>
          <p:cNvSpPr txBox="1"/>
          <p:nvPr/>
        </p:nvSpPr>
        <p:spPr>
          <a:xfrm>
            <a:off x="3944650" y="1108625"/>
            <a:ext cx="850800" cy="438300"/>
          </a:xfrm>
          <a:prstGeom prst="rect">
            <a:avLst/>
          </a:prstGeom>
          <a:noFill/>
          <a:ln>
            <a:noFill/>
          </a:ln>
        </p:spPr>
        <p:txBody>
          <a:bodyPr lIns="91425" tIns="91425" rIns="91425" bIns="91425" anchor="t" anchorCtr="0">
            <a:noAutofit/>
          </a:bodyPr>
          <a:lstStyle/>
          <a:p>
            <a:pPr lvl="0">
              <a:spcBef>
                <a:spcPts val="0"/>
              </a:spcBef>
              <a:buNone/>
            </a:pPr>
            <a:r>
              <a:rPr lang="en" b="1"/>
              <a:t>10.0%</a:t>
            </a:r>
          </a:p>
        </p:txBody>
      </p:sp>
      <p:sp>
        <p:nvSpPr>
          <p:cNvPr id="242" name="Shape 242"/>
          <p:cNvSpPr txBox="1"/>
          <p:nvPr/>
        </p:nvSpPr>
        <p:spPr>
          <a:xfrm>
            <a:off x="3764175" y="1920750"/>
            <a:ext cx="915300" cy="438300"/>
          </a:xfrm>
          <a:prstGeom prst="rect">
            <a:avLst/>
          </a:prstGeom>
          <a:noFill/>
          <a:ln>
            <a:noFill/>
          </a:ln>
        </p:spPr>
        <p:txBody>
          <a:bodyPr lIns="91425" tIns="91425" rIns="91425" bIns="91425" anchor="t" anchorCtr="0">
            <a:noAutofit/>
          </a:bodyPr>
          <a:lstStyle/>
          <a:p>
            <a:pPr lvl="0">
              <a:spcBef>
                <a:spcPts val="0"/>
              </a:spcBef>
              <a:buNone/>
            </a:pPr>
            <a:r>
              <a:rPr lang="en" b="1"/>
              <a:t>24.1%</a:t>
            </a:r>
          </a:p>
        </p:txBody>
      </p:sp>
      <p:sp>
        <p:nvSpPr>
          <p:cNvPr id="243" name="Shape 243"/>
          <p:cNvSpPr txBox="1"/>
          <p:nvPr/>
        </p:nvSpPr>
        <p:spPr>
          <a:xfrm>
            <a:off x="5375550" y="2371950"/>
            <a:ext cx="1276200" cy="657300"/>
          </a:xfrm>
          <a:prstGeom prst="rect">
            <a:avLst/>
          </a:prstGeom>
          <a:noFill/>
          <a:ln>
            <a:noFill/>
          </a:ln>
        </p:spPr>
        <p:txBody>
          <a:bodyPr lIns="91425" tIns="91425" rIns="91425" bIns="91425" anchor="t" anchorCtr="0">
            <a:noAutofit/>
          </a:bodyPr>
          <a:lstStyle/>
          <a:p>
            <a:pPr lvl="0">
              <a:spcBef>
                <a:spcPts val="0"/>
              </a:spcBef>
              <a:buNone/>
            </a:pPr>
            <a:r>
              <a:rPr lang="en" b="1"/>
              <a:t>32.0%</a:t>
            </a:r>
          </a:p>
        </p:txBody>
      </p:sp>
      <p:sp>
        <p:nvSpPr>
          <p:cNvPr id="244" name="Shape 244"/>
          <p:cNvSpPr txBox="1"/>
          <p:nvPr/>
        </p:nvSpPr>
        <p:spPr>
          <a:xfrm>
            <a:off x="4732750" y="59825"/>
            <a:ext cx="1674000" cy="657300"/>
          </a:xfrm>
          <a:prstGeom prst="rect">
            <a:avLst/>
          </a:prstGeom>
          <a:noFill/>
          <a:ln>
            <a:noFill/>
          </a:ln>
        </p:spPr>
        <p:txBody>
          <a:bodyPr lIns="91425" tIns="91425" rIns="91425" bIns="91425" anchor="t" anchorCtr="0">
            <a:noAutofit/>
          </a:bodyPr>
          <a:lstStyle/>
          <a:p>
            <a:pPr lvl="0">
              <a:spcBef>
                <a:spcPts val="0"/>
              </a:spcBef>
              <a:buNone/>
            </a:pPr>
            <a:r>
              <a:rPr lang="en" sz="2400" b="1">
                <a:solidFill>
                  <a:srgbClr val="FFFFFF"/>
                </a:solidFill>
              </a:rPr>
              <a:t>$1500</a:t>
            </a:r>
          </a:p>
          <a:p>
            <a:pPr lvl="0">
              <a:spcBef>
                <a:spcPts val="0"/>
              </a:spcBef>
              <a:buNone/>
            </a:pPr>
            <a:endParaRPr>
              <a:solidFill>
                <a:srgbClr val="FFFFFF"/>
              </a:solidFill>
            </a:endParaRPr>
          </a:p>
          <a:p>
            <a:pPr lvl="0">
              <a:spcBef>
                <a:spcPts val="0"/>
              </a:spcBef>
              <a:buNone/>
            </a:pPr>
            <a:endParaRPr>
              <a:solidFill>
                <a:srgbClr val="FFFFFF"/>
              </a:solidFill>
            </a:endParaRPr>
          </a:p>
          <a:p>
            <a:pPr lvl="0">
              <a:spcBef>
                <a:spcPts val="0"/>
              </a:spcBef>
              <a:buNone/>
            </a:pPr>
            <a:endParaRPr>
              <a:solidFill>
                <a:srgbClr val="FFFFFF"/>
              </a:solidFill>
            </a:endParaRPr>
          </a:p>
          <a:p>
            <a:pPr lvl="0">
              <a:spcBef>
                <a:spcPts val="0"/>
              </a:spcBef>
              <a:buNone/>
            </a:pPr>
            <a:endParaRPr>
              <a:solidFill>
                <a:srgbClr val="FFFFFF"/>
              </a:solidFill>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311700" y="421250"/>
            <a:ext cx="8520600" cy="572700"/>
          </a:xfrm>
          <a:prstGeom prst="rect">
            <a:avLst/>
          </a:prstGeom>
        </p:spPr>
        <p:txBody>
          <a:bodyPr lIns="91425" tIns="91425" rIns="91425" bIns="91425" anchor="t" anchorCtr="0">
            <a:noAutofit/>
          </a:bodyPr>
          <a:lstStyle/>
          <a:p>
            <a:pPr lvl="0" rtl="0">
              <a:spcBef>
                <a:spcPts val="0"/>
              </a:spcBef>
              <a:buNone/>
            </a:pPr>
            <a:r>
              <a:rPr lang="en" sz="2800" dirty="0"/>
              <a:t>Milestones</a:t>
            </a:r>
          </a:p>
        </p:txBody>
      </p:sp>
      <p:sp>
        <p:nvSpPr>
          <p:cNvPr id="250" name="Shape 250"/>
          <p:cNvSpPr txBox="1">
            <a:spLocks noGrp="1"/>
          </p:cNvSpPr>
          <p:nvPr>
            <p:ph type="body" idx="1"/>
          </p:nvPr>
        </p:nvSpPr>
        <p:spPr>
          <a:xfrm>
            <a:off x="418600" y="1152475"/>
            <a:ext cx="7706400" cy="3416400"/>
          </a:xfrm>
          <a:prstGeom prst="rect">
            <a:avLst/>
          </a:prstGeom>
        </p:spPr>
        <p:txBody>
          <a:bodyPr lIns="91425" tIns="91425" rIns="91425" bIns="91425" anchor="t" anchorCtr="0">
            <a:noAutofit/>
          </a:bodyPr>
          <a:lstStyle/>
          <a:p>
            <a:pPr marL="457200" marR="0" lvl="0" indent="-381000" algn="l" rtl="0">
              <a:lnSpc>
                <a:spcPct val="100000"/>
              </a:lnSpc>
              <a:spcBef>
                <a:spcPts val="0"/>
              </a:spcBef>
              <a:spcAft>
                <a:spcPts val="1600"/>
              </a:spcAft>
              <a:buSzPct val="100000"/>
            </a:pPr>
            <a:r>
              <a:rPr lang="en" strike="sngStrike" dirty="0"/>
              <a:t>Voice &amp; API					3/16/17</a:t>
            </a:r>
          </a:p>
          <a:p>
            <a:pPr marL="457200" marR="0" lvl="0" indent="-381000" algn="l" rtl="0">
              <a:lnSpc>
                <a:spcPct val="100000"/>
              </a:lnSpc>
              <a:spcBef>
                <a:spcPts val="0"/>
              </a:spcBef>
              <a:spcAft>
                <a:spcPts val="1600"/>
              </a:spcAft>
              <a:buSzPct val="100000"/>
            </a:pPr>
            <a:r>
              <a:rPr lang="en" dirty="0"/>
              <a:t>GUI &amp; Integrating API Data			3/22/17</a:t>
            </a:r>
          </a:p>
          <a:p>
            <a:pPr marL="457200" lvl="0" indent="-381000" rtl="0">
              <a:lnSpc>
                <a:spcPct val="100000"/>
              </a:lnSpc>
              <a:spcBef>
                <a:spcPts val="0"/>
              </a:spcBef>
              <a:buSzPct val="100000"/>
            </a:pPr>
            <a:r>
              <a:rPr lang="en" dirty="0"/>
              <a:t>Levitate an Object 				</a:t>
            </a:r>
            <a:r>
              <a:rPr lang="en" dirty="0" smtClean="0"/>
              <a:t>3/24/17</a:t>
            </a:r>
            <a:endParaRPr lang="en" dirty="0"/>
          </a:p>
          <a:p>
            <a:pPr marL="457200" lvl="0" indent="-381000" rtl="0">
              <a:lnSpc>
                <a:spcPct val="100000"/>
              </a:lnSpc>
              <a:spcBef>
                <a:spcPts val="0"/>
              </a:spcBef>
              <a:buSzPct val="100000"/>
            </a:pPr>
            <a:r>
              <a:rPr lang="en" dirty="0"/>
              <a:t>Levitate the </a:t>
            </a:r>
            <a:r>
              <a:rPr lang="en" dirty="0" smtClean="0"/>
              <a:t>Globe</a:t>
            </a:r>
            <a:r>
              <a:rPr lang="en" dirty="0"/>
              <a:t>				 </a:t>
            </a:r>
            <a:r>
              <a:rPr lang="en" dirty="0" smtClean="0"/>
              <a:t>4/07/17</a:t>
            </a:r>
            <a:endParaRPr lang="en" dirty="0"/>
          </a:p>
          <a:p>
            <a:pPr marL="457200" lvl="0" indent="-381000" rtl="0">
              <a:lnSpc>
                <a:spcPct val="100000"/>
              </a:lnSpc>
              <a:spcBef>
                <a:spcPts val="0"/>
              </a:spcBef>
              <a:buSzPct val="100000"/>
            </a:pPr>
            <a:r>
              <a:rPr lang="en" dirty="0"/>
              <a:t>Complete all software Integration 	 		4/13/17</a:t>
            </a:r>
          </a:p>
          <a:p>
            <a:pPr marL="457200" lvl="0" indent="-381000" rtl="0">
              <a:lnSpc>
                <a:spcPct val="100000"/>
              </a:lnSpc>
              <a:spcBef>
                <a:spcPts val="0"/>
              </a:spcBef>
              <a:buSzPct val="100000"/>
            </a:pPr>
            <a:r>
              <a:rPr lang="en" dirty="0"/>
              <a:t>Levitate the Projected </a:t>
            </a:r>
            <a:r>
              <a:rPr lang="en" dirty="0" smtClean="0"/>
              <a:t>Globe</a:t>
            </a:r>
            <a:r>
              <a:rPr lang="en" dirty="0"/>
              <a:t>			4/28/17</a:t>
            </a:r>
          </a:p>
          <a:p>
            <a:pPr lvl="0" rtl="0">
              <a:lnSpc>
                <a:spcPct val="100000"/>
              </a:lnSpc>
              <a:spcBef>
                <a:spcPts val="0"/>
              </a:spcBef>
              <a:buNone/>
            </a:pPr>
            <a:endParaRPr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a:blip r:embed="rId3">
            <a:alphaModFix/>
          </a:blip>
          <a:stretch>
            <a:fillRect/>
          </a:stretch>
        </p:blipFill>
        <p:spPr>
          <a:xfrm>
            <a:off x="2527850" y="152400"/>
            <a:ext cx="4991151" cy="4838699"/>
          </a:xfrm>
          <a:prstGeom prst="rect">
            <a:avLst/>
          </a:prstGeom>
          <a:noFill/>
          <a:ln>
            <a:noFill/>
          </a:ln>
        </p:spPr>
      </p:pic>
      <p:sp>
        <p:nvSpPr>
          <p:cNvPr id="112" name="Shape 112"/>
          <p:cNvSpPr txBox="1"/>
          <p:nvPr/>
        </p:nvSpPr>
        <p:spPr>
          <a:xfrm>
            <a:off x="7096825" y="1196800"/>
            <a:ext cx="1406700" cy="525000"/>
          </a:xfrm>
          <a:prstGeom prst="rect">
            <a:avLst/>
          </a:prstGeom>
          <a:noFill/>
          <a:ln>
            <a:noFill/>
          </a:ln>
        </p:spPr>
        <p:txBody>
          <a:bodyPr lIns="91425" tIns="91425" rIns="91425" bIns="91425" anchor="t" anchorCtr="0">
            <a:noAutofit/>
          </a:bodyPr>
          <a:lstStyle/>
          <a:p>
            <a:pPr lvl="0">
              <a:spcBef>
                <a:spcPts val="0"/>
              </a:spcBef>
              <a:buNone/>
            </a:pPr>
            <a:r>
              <a:rPr lang="en" sz="2400" dirty="0">
                <a:solidFill>
                  <a:srgbClr val="F1F0F0"/>
                </a:solidFill>
                <a:latin typeface="Calibri" pitchFamily="34" charset="0"/>
                <a:cs typeface="Calibri" pitchFamily="34" charset="0"/>
              </a:rPr>
              <a:t>Hello.</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159325" y="445025"/>
            <a:ext cx="3042600" cy="572700"/>
          </a:xfrm>
          <a:prstGeom prst="rect">
            <a:avLst/>
          </a:prstGeom>
        </p:spPr>
        <p:txBody>
          <a:bodyPr lIns="91425" tIns="91425" rIns="91425" bIns="91425" anchor="t" anchorCtr="0">
            <a:noAutofit/>
          </a:bodyPr>
          <a:lstStyle/>
          <a:p>
            <a:pPr lvl="0" algn="ctr" rtl="0">
              <a:spcBef>
                <a:spcPts val="0"/>
              </a:spcBef>
              <a:buNone/>
            </a:pPr>
            <a:r>
              <a:rPr lang="en" sz="2800" dirty="0">
                <a:latin typeface="Calibri" pitchFamily="34" charset="0"/>
                <a:cs typeface="Calibri" pitchFamily="34" charset="0"/>
              </a:rPr>
              <a:t>    Sponsors</a:t>
            </a:r>
          </a:p>
        </p:txBody>
      </p:sp>
      <p:pic>
        <p:nvPicPr>
          <p:cNvPr id="256" name="Shape 256"/>
          <p:cNvPicPr preferRelativeResize="0"/>
          <p:nvPr/>
        </p:nvPicPr>
        <p:blipFill>
          <a:blip r:embed="rId3">
            <a:alphaModFix/>
          </a:blip>
          <a:stretch>
            <a:fillRect/>
          </a:stretch>
        </p:blipFill>
        <p:spPr>
          <a:xfrm>
            <a:off x="379725" y="1154325"/>
            <a:ext cx="3042699" cy="1630024"/>
          </a:xfrm>
          <a:prstGeom prst="rect">
            <a:avLst/>
          </a:prstGeom>
          <a:noFill/>
          <a:ln>
            <a:noFill/>
          </a:ln>
        </p:spPr>
      </p:pic>
      <p:pic>
        <p:nvPicPr>
          <p:cNvPr id="257" name="Shape 257"/>
          <p:cNvPicPr preferRelativeResize="0"/>
          <p:nvPr/>
        </p:nvPicPr>
        <p:blipFill>
          <a:blip r:embed="rId4">
            <a:alphaModFix/>
          </a:blip>
          <a:stretch>
            <a:fillRect/>
          </a:stretch>
        </p:blipFill>
        <p:spPr>
          <a:xfrm>
            <a:off x="886699" y="2920950"/>
            <a:ext cx="1860849" cy="2087324"/>
          </a:xfrm>
          <a:prstGeom prst="rect">
            <a:avLst/>
          </a:prstGeom>
          <a:noFill/>
          <a:ln>
            <a:noFill/>
          </a:ln>
        </p:spPr>
      </p:pic>
      <p:pic>
        <p:nvPicPr>
          <p:cNvPr id="258" name="Shape 258"/>
          <p:cNvPicPr preferRelativeResize="0"/>
          <p:nvPr/>
        </p:nvPicPr>
        <p:blipFill>
          <a:blip r:embed="rId5">
            <a:alphaModFix/>
          </a:blip>
          <a:stretch>
            <a:fillRect/>
          </a:stretch>
        </p:blipFill>
        <p:spPr>
          <a:xfrm>
            <a:off x="3838444" y="0"/>
            <a:ext cx="5305555" cy="5143499"/>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311700" y="421250"/>
            <a:ext cx="8520600" cy="572700"/>
          </a:xfrm>
          <a:prstGeom prst="rect">
            <a:avLst/>
          </a:prstGeom>
        </p:spPr>
        <p:txBody>
          <a:bodyPr lIns="91425" tIns="91425" rIns="91425" bIns="91425" anchor="t" anchorCtr="0">
            <a:noAutofit/>
          </a:bodyPr>
          <a:lstStyle/>
          <a:p>
            <a:pPr lvl="0" rtl="0">
              <a:spcBef>
                <a:spcPts val="0"/>
              </a:spcBef>
              <a:buNone/>
            </a:pPr>
            <a:r>
              <a:rPr lang="en" sz="2800" dirty="0">
                <a:latin typeface="Calibri" pitchFamily="34" charset="0"/>
                <a:cs typeface="Calibri" pitchFamily="34" charset="0"/>
              </a:rPr>
              <a:t>Conclusions</a:t>
            </a:r>
          </a:p>
        </p:txBody>
      </p:sp>
      <p:pic>
        <p:nvPicPr>
          <p:cNvPr id="264" name="Shape 264"/>
          <p:cNvPicPr preferRelativeResize="0"/>
          <p:nvPr/>
        </p:nvPicPr>
        <p:blipFill>
          <a:blip r:embed="rId3">
            <a:alphaModFix/>
          </a:blip>
          <a:stretch>
            <a:fillRect/>
          </a:stretch>
        </p:blipFill>
        <p:spPr>
          <a:xfrm>
            <a:off x="2970024" y="939900"/>
            <a:ext cx="3203958" cy="3844750"/>
          </a:xfrm>
          <a:prstGeom prst="rect">
            <a:avLst/>
          </a:prstGeom>
          <a:noFill/>
          <a:ln>
            <a:noFill/>
          </a:ln>
        </p:spPr>
      </p:pic>
      <p:pic>
        <p:nvPicPr>
          <p:cNvPr id="265" name="Shape 265"/>
          <p:cNvPicPr preferRelativeResize="0"/>
          <p:nvPr/>
        </p:nvPicPr>
        <p:blipFill>
          <a:blip r:embed="rId3">
            <a:alphaModFix/>
          </a:blip>
          <a:stretch>
            <a:fillRect/>
          </a:stretch>
        </p:blipFill>
        <p:spPr>
          <a:xfrm>
            <a:off x="5698250" y="939900"/>
            <a:ext cx="3203958" cy="3844750"/>
          </a:xfrm>
          <a:prstGeom prst="rect">
            <a:avLst/>
          </a:prstGeom>
          <a:noFill/>
          <a:ln>
            <a:noFill/>
          </a:ln>
        </p:spPr>
      </p:pic>
      <p:pic>
        <p:nvPicPr>
          <p:cNvPr id="266" name="Shape 266"/>
          <p:cNvPicPr preferRelativeResize="0"/>
          <p:nvPr/>
        </p:nvPicPr>
        <p:blipFill>
          <a:blip r:embed="rId3">
            <a:alphaModFix/>
          </a:blip>
          <a:stretch>
            <a:fillRect/>
          </a:stretch>
        </p:blipFill>
        <p:spPr>
          <a:xfrm>
            <a:off x="0" y="939900"/>
            <a:ext cx="3203958" cy="3844750"/>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6"/>
        <p:cNvGrpSpPr/>
        <p:nvPr/>
      </p:nvGrpSpPr>
      <p:grpSpPr>
        <a:xfrm>
          <a:off x="0" y="0"/>
          <a:ext cx="0" cy="0"/>
          <a:chOff x="0" y="0"/>
          <a:chExt cx="0" cy="0"/>
        </a:xfrm>
      </p:grpSpPr>
      <p:pic>
        <p:nvPicPr>
          <p:cNvPr id="117" name="Shape 117" descr="ComponentChart2.jpg"/>
          <p:cNvPicPr preferRelativeResize="0"/>
          <p:nvPr/>
        </p:nvPicPr>
        <p:blipFill>
          <a:blip r:embed="rId3">
            <a:alphaModFix/>
          </a:blip>
          <a:stretch>
            <a:fillRect/>
          </a:stretch>
        </p:blipFill>
        <p:spPr>
          <a:xfrm>
            <a:off x="3180950" y="126675"/>
            <a:ext cx="2976900" cy="4963524"/>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800" dirty="0">
                <a:latin typeface="Calibri" pitchFamily="34" charset="0"/>
                <a:cs typeface="Calibri" pitchFamily="34" charset="0"/>
              </a:rPr>
              <a:t>Why Not Another Method?</a:t>
            </a:r>
          </a:p>
        </p:txBody>
      </p:sp>
      <p:sp>
        <p:nvSpPr>
          <p:cNvPr id="123" name="Shape 123"/>
          <p:cNvSpPr txBox="1">
            <a:spLocks noGrp="1"/>
          </p:cNvSpPr>
          <p:nvPr>
            <p:ph type="body" idx="1"/>
          </p:nvPr>
        </p:nvSpPr>
        <p:spPr>
          <a:xfrm>
            <a:off x="311700" y="1211100"/>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buFont typeface="Arial" pitchFamily="34" charset="0"/>
              <a:buChar char="•"/>
            </a:pPr>
            <a:r>
              <a:rPr lang="en" sz="1600" dirty="0" smtClean="0"/>
              <a:t>Superconductors</a:t>
            </a:r>
            <a:endParaRPr lang="en" sz="1600" dirty="0"/>
          </a:p>
          <a:p>
            <a:pPr marL="914400" lvl="1" indent="-228600" rtl="0">
              <a:lnSpc>
                <a:spcPct val="100000"/>
              </a:lnSpc>
              <a:spcBef>
                <a:spcPts val="0"/>
              </a:spcBef>
              <a:buFont typeface="Arial" pitchFamily="34" charset="0"/>
              <a:buChar char="•"/>
            </a:pPr>
            <a:r>
              <a:rPr lang="en" sz="1200" dirty="0"/>
              <a:t>Liquid nitrogen</a:t>
            </a:r>
          </a:p>
          <a:p>
            <a:pPr marL="914400" lvl="1" indent="-228600" rtl="0">
              <a:lnSpc>
                <a:spcPct val="100000"/>
              </a:lnSpc>
              <a:spcBef>
                <a:spcPts val="0"/>
              </a:spcBef>
              <a:buFont typeface="Arial" pitchFamily="34" charset="0"/>
              <a:buChar char="•"/>
            </a:pPr>
            <a:r>
              <a:rPr lang="en" sz="1200" dirty="0"/>
              <a:t>Expensive over time</a:t>
            </a:r>
          </a:p>
          <a:p>
            <a:pPr marL="457200" lvl="0" indent="-228600" rtl="0">
              <a:lnSpc>
                <a:spcPct val="100000"/>
              </a:lnSpc>
              <a:spcBef>
                <a:spcPts val="0"/>
              </a:spcBef>
              <a:buFont typeface="Arial" pitchFamily="34" charset="0"/>
              <a:buChar char="•"/>
            </a:pPr>
            <a:r>
              <a:rPr lang="en" sz="1600" dirty="0"/>
              <a:t>Air</a:t>
            </a:r>
          </a:p>
          <a:p>
            <a:pPr marL="914400" lvl="1" indent="-228600" rtl="0">
              <a:lnSpc>
                <a:spcPct val="100000"/>
              </a:lnSpc>
              <a:spcBef>
                <a:spcPts val="0"/>
              </a:spcBef>
              <a:buFont typeface="Arial" pitchFamily="34" charset="0"/>
              <a:buChar char="•"/>
            </a:pPr>
            <a:r>
              <a:rPr lang="en" sz="1200" dirty="0"/>
              <a:t>Loud</a:t>
            </a:r>
          </a:p>
          <a:p>
            <a:pPr marL="914400" lvl="1" indent="-228600" rtl="0">
              <a:lnSpc>
                <a:spcPct val="100000"/>
              </a:lnSpc>
              <a:spcBef>
                <a:spcPts val="0"/>
              </a:spcBef>
              <a:buFont typeface="Arial" pitchFamily="34" charset="0"/>
              <a:buChar char="•"/>
            </a:pPr>
            <a:r>
              <a:rPr lang="en" sz="1200" dirty="0"/>
              <a:t>Unstable</a:t>
            </a:r>
          </a:p>
          <a:p>
            <a:pPr marL="457200" lvl="0" indent="-228600" rtl="0">
              <a:lnSpc>
                <a:spcPct val="100000"/>
              </a:lnSpc>
              <a:spcBef>
                <a:spcPts val="0"/>
              </a:spcBef>
              <a:buFont typeface="Arial" pitchFamily="34" charset="0"/>
              <a:buChar char="•"/>
            </a:pPr>
            <a:r>
              <a:rPr lang="en" sz="1600" dirty="0"/>
              <a:t>Sound</a:t>
            </a:r>
          </a:p>
          <a:p>
            <a:pPr marL="914400" lvl="1" indent="-228600" rtl="0">
              <a:lnSpc>
                <a:spcPct val="100000"/>
              </a:lnSpc>
              <a:spcBef>
                <a:spcPts val="0"/>
              </a:spcBef>
              <a:buFont typeface="Arial" pitchFamily="34" charset="0"/>
              <a:buChar char="•"/>
            </a:pPr>
            <a:r>
              <a:rPr lang="en" sz="1200" dirty="0"/>
              <a:t>Great control/stability</a:t>
            </a:r>
          </a:p>
          <a:p>
            <a:pPr marL="914400" lvl="1" indent="-228600" rtl="0">
              <a:lnSpc>
                <a:spcPct val="100000"/>
              </a:lnSpc>
              <a:spcBef>
                <a:spcPts val="0"/>
              </a:spcBef>
              <a:buFont typeface="Arial" pitchFamily="34" charset="0"/>
              <a:buChar char="•"/>
            </a:pPr>
            <a:r>
              <a:rPr lang="en" sz="1200" dirty="0"/>
              <a:t>Supports little weight</a:t>
            </a:r>
          </a:p>
        </p:txBody>
      </p:sp>
      <p:pic>
        <p:nvPicPr>
          <p:cNvPr id="124" name="Shape 124"/>
          <p:cNvPicPr preferRelativeResize="0"/>
          <p:nvPr/>
        </p:nvPicPr>
        <p:blipFill>
          <a:blip r:embed="rId3">
            <a:alphaModFix/>
          </a:blip>
          <a:stretch>
            <a:fillRect/>
          </a:stretch>
        </p:blipFill>
        <p:spPr>
          <a:xfrm>
            <a:off x="3221550" y="1727100"/>
            <a:ext cx="2501899" cy="3416400"/>
          </a:xfrm>
          <a:prstGeom prst="rect">
            <a:avLst/>
          </a:prstGeom>
          <a:noFill/>
          <a:ln>
            <a:noFill/>
          </a:ln>
        </p:spPr>
      </p:pic>
      <p:pic>
        <p:nvPicPr>
          <p:cNvPr id="125" name="Shape 125"/>
          <p:cNvPicPr preferRelativeResize="0"/>
          <p:nvPr/>
        </p:nvPicPr>
        <p:blipFill>
          <a:blip r:embed="rId4">
            <a:alphaModFix/>
          </a:blip>
          <a:stretch>
            <a:fillRect/>
          </a:stretch>
        </p:blipFill>
        <p:spPr>
          <a:xfrm>
            <a:off x="5306700" y="0"/>
            <a:ext cx="4314574" cy="2377100"/>
          </a:xfrm>
          <a:prstGeom prst="rect">
            <a:avLst/>
          </a:prstGeom>
          <a:noFill/>
          <a:ln>
            <a:noFill/>
          </a:ln>
        </p:spPr>
      </p:pic>
      <p:pic>
        <p:nvPicPr>
          <p:cNvPr id="126" name="Shape 126"/>
          <p:cNvPicPr preferRelativeResize="0"/>
          <p:nvPr/>
        </p:nvPicPr>
        <p:blipFill>
          <a:blip r:embed="rId5">
            <a:alphaModFix/>
          </a:blip>
          <a:stretch>
            <a:fillRect/>
          </a:stretch>
        </p:blipFill>
        <p:spPr>
          <a:xfrm>
            <a:off x="5306700" y="2377104"/>
            <a:ext cx="4314574" cy="2798146"/>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800" dirty="0">
                <a:latin typeface="Calibri" pitchFamily="34" charset="0"/>
                <a:cs typeface="Calibri" pitchFamily="34" charset="0"/>
              </a:rPr>
              <a:t>Electromagnetism, black magic? </a:t>
            </a:r>
          </a:p>
        </p:txBody>
      </p:sp>
      <p:sp>
        <p:nvSpPr>
          <p:cNvPr id="132" name="Shape 132"/>
          <p:cNvSpPr txBox="1">
            <a:spLocks noGrp="1"/>
          </p:cNvSpPr>
          <p:nvPr>
            <p:ph type="body" idx="1"/>
          </p:nvPr>
        </p:nvSpPr>
        <p:spPr>
          <a:xfrm>
            <a:off x="311700" y="1152475"/>
            <a:ext cx="4294200" cy="3416400"/>
          </a:xfrm>
          <a:prstGeom prst="rect">
            <a:avLst/>
          </a:prstGeom>
        </p:spPr>
        <p:txBody>
          <a:bodyPr lIns="91425" tIns="91425" rIns="91425" bIns="91425" anchor="t" anchorCtr="0">
            <a:noAutofit/>
          </a:bodyPr>
          <a:lstStyle/>
          <a:p>
            <a:pPr marL="342900" lvl="0" indent="-342900" rtl="0">
              <a:lnSpc>
                <a:spcPct val="100000"/>
              </a:lnSpc>
              <a:spcBef>
                <a:spcPts val="0"/>
              </a:spcBef>
              <a:spcAft>
                <a:spcPts val="0"/>
              </a:spcAft>
              <a:buFont typeface="Arial" pitchFamily="34" charset="0"/>
              <a:buChar char="•"/>
            </a:pPr>
            <a:r>
              <a:rPr lang="en" dirty="0"/>
              <a:t>Magnetic Levitation Theory </a:t>
            </a:r>
          </a:p>
          <a:p>
            <a:pPr marL="571500" lvl="0" indent="-342900" rtl="0">
              <a:lnSpc>
                <a:spcPct val="100000"/>
              </a:lnSpc>
              <a:spcBef>
                <a:spcPts val="0"/>
              </a:spcBef>
              <a:buFont typeface="Arial" pitchFamily="34" charset="0"/>
              <a:buChar char="•"/>
            </a:pPr>
            <a:r>
              <a:rPr lang="en" dirty="0"/>
              <a:t>Existing uses of magnetism  </a:t>
            </a:r>
          </a:p>
          <a:p>
            <a:pPr marL="1028700" lvl="1" indent="-342900" rtl="0">
              <a:lnSpc>
                <a:spcPct val="100000"/>
              </a:lnSpc>
              <a:spcBef>
                <a:spcPts val="0"/>
              </a:spcBef>
              <a:buFont typeface="Arial" pitchFamily="34" charset="0"/>
              <a:buChar char="•"/>
            </a:pPr>
            <a:r>
              <a:rPr lang="en" dirty="0"/>
              <a:t>Maglev Trains</a:t>
            </a:r>
          </a:p>
          <a:p>
            <a:pPr marL="571500" lvl="0" indent="-342900" rtl="0">
              <a:lnSpc>
                <a:spcPct val="100000"/>
              </a:lnSpc>
              <a:spcBef>
                <a:spcPts val="0"/>
              </a:spcBef>
              <a:buFont typeface="Arial" pitchFamily="34" charset="0"/>
              <a:buChar char="•"/>
            </a:pPr>
            <a:r>
              <a:rPr lang="en" dirty="0"/>
              <a:t>Earnshaw’s Theorem </a:t>
            </a:r>
          </a:p>
          <a:p>
            <a:pPr marL="571500" lvl="0" indent="-342900" rtl="0">
              <a:lnSpc>
                <a:spcPct val="100000"/>
              </a:lnSpc>
              <a:spcBef>
                <a:spcPts val="0"/>
              </a:spcBef>
              <a:buFont typeface="Arial" pitchFamily="34" charset="0"/>
              <a:buChar char="•"/>
            </a:pPr>
            <a:r>
              <a:rPr lang="en" dirty="0"/>
              <a:t>Position of an object       Control system</a:t>
            </a:r>
          </a:p>
          <a:p>
            <a:pPr marL="1028700" lvl="1" indent="-342900" rtl="0">
              <a:lnSpc>
                <a:spcPct val="100000"/>
              </a:lnSpc>
              <a:spcBef>
                <a:spcPts val="0"/>
              </a:spcBef>
              <a:buFont typeface="Arial" pitchFamily="34" charset="0"/>
              <a:buChar char="•"/>
            </a:pPr>
            <a:r>
              <a:rPr lang="en" dirty="0"/>
              <a:t>Monitored using sensors</a:t>
            </a:r>
          </a:p>
          <a:p>
            <a:pPr marL="1028700" lvl="1" indent="-342900" rtl="0">
              <a:lnSpc>
                <a:spcPct val="100000"/>
              </a:lnSpc>
              <a:spcBef>
                <a:spcPts val="0"/>
              </a:spcBef>
              <a:buFont typeface="Arial" pitchFamily="34" charset="0"/>
              <a:buChar char="•"/>
            </a:pPr>
            <a:r>
              <a:rPr lang="en" dirty="0"/>
              <a:t>Coils are paired, strength of magnet varied</a:t>
            </a:r>
          </a:p>
          <a:p>
            <a:pPr marL="800100" lvl="0" indent="-342900" rtl="0">
              <a:spcBef>
                <a:spcPts val="0"/>
              </a:spcBef>
              <a:buFont typeface="Arial" pitchFamily="34" charset="0"/>
              <a:buChar char="•"/>
            </a:pPr>
            <a:endParaRPr dirty="0"/>
          </a:p>
        </p:txBody>
      </p:sp>
      <p:pic>
        <p:nvPicPr>
          <p:cNvPr id="133" name="Shape 133"/>
          <p:cNvPicPr preferRelativeResize="0"/>
          <p:nvPr/>
        </p:nvPicPr>
        <p:blipFill>
          <a:blip r:embed="rId3">
            <a:alphaModFix/>
          </a:blip>
          <a:stretch>
            <a:fillRect/>
          </a:stretch>
        </p:blipFill>
        <p:spPr>
          <a:xfrm>
            <a:off x="5356775" y="0"/>
            <a:ext cx="3903250" cy="2629749"/>
          </a:xfrm>
          <a:prstGeom prst="rect">
            <a:avLst/>
          </a:prstGeom>
          <a:noFill/>
          <a:ln>
            <a:noFill/>
          </a:ln>
        </p:spPr>
      </p:pic>
      <p:pic>
        <p:nvPicPr>
          <p:cNvPr id="134" name="Shape 134"/>
          <p:cNvPicPr preferRelativeResize="0"/>
          <p:nvPr/>
        </p:nvPicPr>
        <p:blipFill>
          <a:blip r:embed="rId4">
            <a:alphaModFix/>
          </a:blip>
          <a:stretch>
            <a:fillRect/>
          </a:stretch>
        </p:blipFill>
        <p:spPr>
          <a:xfrm>
            <a:off x="5356775" y="2354790"/>
            <a:ext cx="3792901" cy="2788708"/>
          </a:xfrm>
          <a:prstGeom prst="rect">
            <a:avLst/>
          </a:prstGeom>
          <a:noFill/>
          <a:ln>
            <a:noFill/>
          </a:ln>
        </p:spPr>
      </p:pic>
      <p:cxnSp>
        <p:nvCxnSpPr>
          <p:cNvPr id="135" name="Shape 135"/>
          <p:cNvCxnSpPr/>
          <p:nvPr/>
        </p:nvCxnSpPr>
        <p:spPr>
          <a:xfrm rot="10800000" flipH="1">
            <a:off x="3048000" y="3028950"/>
            <a:ext cx="211500" cy="13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ctrTitle"/>
          </p:nvPr>
        </p:nvSpPr>
        <p:spPr>
          <a:xfrm>
            <a:off x="714325" y="206775"/>
            <a:ext cx="7694400" cy="447900"/>
          </a:xfrm>
          <a:prstGeom prst="rect">
            <a:avLst/>
          </a:prstGeom>
        </p:spPr>
        <p:txBody>
          <a:bodyPr lIns="91425" tIns="91425" rIns="91425" bIns="91425" anchor="b" anchorCtr="0">
            <a:noAutofit/>
          </a:bodyPr>
          <a:lstStyle/>
          <a:p>
            <a:pPr lvl="0">
              <a:spcBef>
                <a:spcPts val="0"/>
              </a:spcBef>
              <a:buNone/>
            </a:pPr>
            <a:r>
              <a:rPr lang="en" sz="2400" dirty="0">
                <a:latin typeface="Calibri" pitchFamily="34" charset="0"/>
                <a:cs typeface="Calibri" pitchFamily="34" charset="0"/>
              </a:rPr>
              <a:t>Top View of Base Neglecting the Levitating Globe</a:t>
            </a:r>
          </a:p>
        </p:txBody>
      </p:sp>
      <p:pic>
        <p:nvPicPr>
          <p:cNvPr id="141" name="Shape 141" descr="Base_CAD.JPG"/>
          <p:cNvPicPr preferRelativeResize="0"/>
          <p:nvPr/>
        </p:nvPicPr>
        <p:blipFill>
          <a:blip r:embed="rId3">
            <a:alphaModFix/>
          </a:blip>
          <a:stretch>
            <a:fillRect/>
          </a:stretch>
        </p:blipFill>
        <p:spPr>
          <a:xfrm rot="10800000">
            <a:off x="384712" y="807075"/>
            <a:ext cx="8374577" cy="4184024"/>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211750"/>
            <a:ext cx="8520600" cy="572700"/>
          </a:xfrm>
          <a:prstGeom prst="rect">
            <a:avLst/>
          </a:prstGeom>
        </p:spPr>
        <p:txBody>
          <a:bodyPr lIns="91425" tIns="91425" rIns="91425" bIns="91425" anchor="t" anchorCtr="0">
            <a:noAutofit/>
          </a:bodyPr>
          <a:lstStyle/>
          <a:p>
            <a:pPr lvl="0" rtl="0">
              <a:spcBef>
                <a:spcPts val="0"/>
              </a:spcBef>
              <a:buNone/>
            </a:pPr>
            <a:r>
              <a:rPr lang="en" sz="2800" dirty="0">
                <a:latin typeface="Calibri" pitchFamily="34" charset="0"/>
                <a:cs typeface="Calibri" pitchFamily="34" charset="0"/>
              </a:rPr>
              <a:t>Magnetic Levitation - Implementation &amp; Circuits</a:t>
            </a:r>
          </a:p>
        </p:txBody>
      </p:sp>
      <p:sp>
        <p:nvSpPr>
          <p:cNvPr id="147" name="Shape 147"/>
          <p:cNvSpPr txBox="1">
            <a:spLocks noGrp="1"/>
          </p:cNvSpPr>
          <p:nvPr>
            <p:ph type="body" idx="1"/>
          </p:nvPr>
        </p:nvSpPr>
        <p:spPr>
          <a:xfrm>
            <a:off x="1293875" y="1238625"/>
            <a:ext cx="1782000" cy="725700"/>
          </a:xfrm>
          <a:prstGeom prst="rect">
            <a:avLst/>
          </a:prstGeom>
        </p:spPr>
        <p:txBody>
          <a:bodyPr lIns="91425" tIns="91425" rIns="91425" bIns="91425" anchor="t" anchorCtr="0">
            <a:noAutofit/>
          </a:bodyPr>
          <a:lstStyle/>
          <a:p>
            <a:pPr lvl="0" rtl="0">
              <a:spcBef>
                <a:spcPts val="0"/>
              </a:spcBef>
              <a:buNone/>
            </a:pPr>
            <a:endParaRPr/>
          </a:p>
        </p:txBody>
      </p:sp>
      <p:pic>
        <p:nvPicPr>
          <p:cNvPr id="148" name="Shape 148" descr="maglev_ckt_.JPG"/>
          <p:cNvPicPr preferRelativeResize="0"/>
          <p:nvPr/>
        </p:nvPicPr>
        <p:blipFill>
          <a:blip r:embed="rId3">
            <a:alphaModFix/>
          </a:blip>
          <a:stretch>
            <a:fillRect/>
          </a:stretch>
        </p:blipFill>
        <p:spPr>
          <a:xfrm>
            <a:off x="350375" y="913249"/>
            <a:ext cx="8443251" cy="4103699"/>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221025"/>
            <a:ext cx="8520600" cy="572700"/>
          </a:xfrm>
          <a:prstGeom prst="rect">
            <a:avLst/>
          </a:prstGeom>
        </p:spPr>
        <p:txBody>
          <a:bodyPr lIns="91425" tIns="91425" rIns="91425" bIns="91425" anchor="t" anchorCtr="0">
            <a:noAutofit/>
          </a:bodyPr>
          <a:lstStyle/>
          <a:p>
            <a:pPr lvl="0">
              <a:spcBef>
                <a:spcPts val="0"/>
              </a:spcBef>
              <a:buNone/>
            </a:pPr>
            <a:r>
              <a:rPr lang="en" sz="2800" dirty="0">
                <a:latin typeface="Calibri" pitchFamily="34" charset="0"/>
                <a:cs typeface="Calibri" pitchFamily="34" charset="0"/>
              </a:rPr>
              <a:t>Electromagnets</a:t>
            </a:r>
          </a:p>
        </p:txBody>
      </p:sp>
      <p:sp>
        <p:nvSpPr>
          <p:cNvPr id="154" name="Shape 154"/>
          <p:cNvSpPr txBox="1">
            <a:spLocks noGrp="1"/>
          </p:cNvSpPr>
          <p:nvPr>
            <p:ph type="body" idx="1"/>
          </p:nvPr>
        </p:nvSpPr>
        <p:spPr>
          <a:xfrm>
            <a:off x="5398550" y="1164200"/>
            <a:ext cx="3530700" cy="398400"/>
          </a:xfrm>
          <a:prstGeom prst="rect">
            <a:avLst/>
          </a:prstGeom>
        </p:spPr>
        <p:txBody>
          <a:bodyPr lIns="91425" tIns="91425" rIns="91425" bIns="91425" anchor="t" anchorCtr="0">
            <a:noAutofit/>
          </a:bodyPr>
          <a:lstStyle/>
          <a:p>
            <a:pPr lvl="0">
              <a:spcBef>
                <a:spcPts val="0"/>
              </a:spcBef>
              <a:buNone/>
            </a:pPr>
            <a:r>
              <a:rPr lang="en"/>
              <a:t>The Implemented H-Bridge</a:t>
            </a:r>
          </a:p>
        </p:txBody>
      </p:sp>
      <p:pic>
        <p:nvPicPr>
          <p:cNvPr id="155" name="Shape 155" descr="Air_CoreTransformer.JPG"/>
          <p:cNvPicPr preferRelativeResize="0"/>
          <p:nvPr/>
        </p:nvPicPr>
        <p:blipFill>
          <a:blip r:embed="rId3">
            <a:alphaModFix/>
          </a:blip>
          <a:stretch>
            <a:fillRect/>
          </a:stretch>
        </p:blipFill>
        <p:spPr>
          <a:xfrm>
            <a:off x="131475" y="1358225"/>
            <a:ext cx="4512324" cy="3737925"/>
          </a:xfrm>
          <a:prstGeom prst="rect">
            <a:avLst/>
          </a:prstGeom>
          <a:noFill/>
          <a:ln>
            <a:noFill/>
          </a:ln>
        </p:spPr>
      </p:pic>
      <p:sp>
        <p:nvSpPr>
          <p:cNvPr id="156" name="Shape 156"/>
          <p:cNvSpPr txBox="1">
            <a:spLocks noGrp="1"/>
          </p:cNvSpPr>
          <p:nvPr>
            <p:ph type="body" idx="1"/>
          </p:nvPr>
        </p:nvSpPr>
        <p:spPr>
          <a:xfrm>
            <a:off x="550250" y="959825"/>
            <a:ext cx="3530700" cy="398400"/>
          </a:xfrm>
          <a:prstGeom prst="rect">
            <a:avLst/>
          </a:prstGeom>
        </p:spPr>
        <p:txBody>
          <a:bodyPr lIns="91425" tIns="91425" rIns="91425" bIns="91425" anchor="t" anchorCtr="0">
            <a:noAutofit/>
          </a:bodyPr>
          <a:lstStyle/>
          <a:p>
            <a:pPr lvl="0" rtl="0">
              <a:spcBef>
                <a:spcPts val="0"/>
              </a:spcBef>
              <a:buNone/>
            </a:pPr>
            <a:r>
              <a:rPr lang="en"/>
              <a:t>Similar to Air Core Transformers</a:t>
            </a:r>
          </a:p>
        </p:txBody>
      </p:sp>
      <p:pic>
        <p:nvPicPr>
          <p:cNvPr id="157" name="Shape 157" descr="Corrected_HBridge.JPG"/>
          <p:cNvPicPr preferRelativeResize="0"/>
          <p:nvPr/>
        </p:nvPicPr>
        <p:blipFill>
          <a:blip r:embed="rId4">
            <a:alphaModFix/>
          </a:blip>
          <a:stretch>
            <a:fillRect/>
          </a:stretch>
        </p:blipFill>
        <p:spPr>
          <a:xfrm>
            <a:off x="4704100" y="1671900"/>
            <a:ext cx="4347799" cy="3311775"/>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800" dirty="0">
                <a:latin typeface="Calibri" pitchFamily="34" charset="0"/>
                <a:cs typeface="Calibri" pitchFamily="34" charset="0"/>
              </a:rPr>
              <a:t>Magnetic Levitation - Control System</a:t>
            </a:r>
          </a:p>
        </p:txBody>
      </p:sp>
      <p:sp>
        <p:nvSpPr>
          <p:cNvPr id="163" name="Shape 163"/>
          <p:cNvSpPr txBox="1">
            <a:spLocks noGrp="1"/>
          </p:cNvSpPr>
          <p:nvPr>
            <p:ph type="body" idx="1"/>
          </p:nvPr>
        </p:nvSpPr>
        <p:spPr>
          <a:xfrm>
            <a:off x="311700" y="1152475"/>
            <a:ext cx="5526300" cy="3416400"/>
          </a:xfrm>
          <a:prstGeom prst="rect">
            <a:avLst/>
          </a:prstGeom>
        </p:spPr>
        <p:txBody>
          <a:bodyPr lIns="91425" tIns="91425" rIns="91425" bIns="91425" anchor="t" anchorCtr="0">
            <a:noAutofit/>
          </a:bodyPr>
          <a:lstStyle/>
          <a:p>
            <a:pPr marL="457200" lvl="0" indent="-228600" rtl="0">
              <a:lnSpc>
                <a:spcPct val="100000"/>
              </a:lnSpc>
              <a:spcBef>
                <a:spcPts val="0"/>
              </a:spcBef>
              <a:buFont typeface="Arial" pitchFamily="34" charset="0"/>
              <a:buChar char="•"/>
            </a:pPr>
            <a:r>
              <a:rPr lang="en" dirty="0"/>
              <a:t>Large permanent magnet (repulsion force vs. distance)</a:t>
            </a:r>
          </a:p>
          <a:p>
            <a:pPr marL="457200" lvl="0" indent="-228600">
              <a:lnSpc>
                <a:spcPct val="100000"/>
              </a:lnSpc>
              <a:spcBef>
                <a:spcPts val="0"/>
              </a:spcBef>
              <a:buFont typeface="Arial" pitchFamily="34" charset="0"/>
              <a:buChar char="•"/>
            </a:pPr>
            <a:r>
              <a:rPr lang="en" dirty="0"/>
              <a:t>4 electromagnetic inductors</a:t>
            </a:r>
          </a:p>
          <a:p>
            <a:pPr marL="457200" lvl="0" indent="-228600">
              <a:lnSpc>
                <a:spcPct val="100000"/>
              </a:lnSpc>
              <a:spcBef>
                <a:spcPts val="0"/>
              </a:spcBef>
              <a:buFont typeface="Arial" pitchFamily="34" charset="0"/>
              <a:buChar char="•"/>
            </a:pPr>
            <a:r>
              <a:rPr lang="en" dirty="0"/>
              <a:t>Hall Effect Sensors</a:t>
            </a:r>
          </a:p>
          <a:p>
            <a:pPr marL="914400" lvl="1" indent="-228600">
              <a:lnSpc>
                <a:spcPct val="100000"/>
              </a:lnSpc>
              <a:spcBef>
                <a:spcPts val="0"/>
              </a:spcBef>
              <a:buFont typeface="Arial" pitchFamily="34" charset="0"/>
              <a:buChar char="•"/>
            </a:pPr>
            <a:r>
              <a:rPr lang="en" dirty="0"/>
              <a:t>SS495B (bipolar, linear)</a:t>
            </a:r>
          </a:p>
          <a:p>
            <a:pPr marL="457200" lvl="0" indent="-228600">
              <a:lnSpc>
                <a:spcPct val="100000"/>
              </a:lnSpc>
              <a:spcBef>
                <a:spcPts val="0"/>
              </a:spcBef>
              <a:buFont typeface="Arial" pitchFamily="34" charset="0"/>
              <a:buChar char="•"/>
            </a:pPr>
            <a:r>
              <a:rPr lang="en" dirty="0"/>
              <a:t>As the magnet moves towards 1, current flows into electromagnets 1 and 4 pushing back towards ZPP</a:t>
            </a:r>
          </a:p>
          <a:p>
            <a:pPr lvl="0">
              <a:lnSpc>
                <a:spcPct val="100000"/>
              </a:lnSpc>
              <a:spcBef>
                <a:spcPts val="0"/>
              </a:spcBef>
              <a:buFont typeface="Arial" pitchFamily="34" charset="0"/>
              <a:buChar char="•"/>
            </a:pPr>
            <a:endParaRPr dirty="0"/>
          </a:p>
          <a:p>
            <a:pPr lvl="0" rtl="0">
              <a:lnSpc>
                <a:spcPct val="100000"/>
              </a:lnSpc>
              <a:spcBef>
                <a:spcPts val="0"/>
              </a:spcBef>
              <a:buFont typeface="Arial" pitchFamily="34" charset="0"/>
              <a:buChar char="•"/>
            </a:pPr>
            <a:endParaRPr dirty="0"/>
          </a:p>
        </p:txBody>
      </p:sp>
      <p:pic>
        <p:nvPicPr>
          <p:cNvPr id="164" name="Shape 164"/>
          <p:cNvPicPr preferRelativeResize="0"/>
          <p:nvPr/>
        </p:nvPicPr>
        <p:blipFill>
          <a:blip r:embed="rId3">
            <a:alphaModFix/>
          </a:blip>
          <a:stretch>
            <a:fillRect/>
          </a:stretch>
        </p:blipFill>
        <p:spPr>
          <a:xfrm>
            <a:off x="5838100" y="-9"/>
            <a:ext cx="3305900" cy="2682110"/>
          </a:xfrm>
          <a:prstGeom prst="rect">
            <a:avLst/>
          </a:prstGeom>
          <a:noFill/>
          <a:ln>
            <a:noFill/>
          </a:ln>
        </p:spPr>
      </p:pic>
      <p:pic>
        <p:nvPicPr>
          <p:cNvPr id="165" name="Shape 165"/>
          <p:cNvPicPr preferRelativeResize="0"/>
          <p:nvPr/>
        </p:nvPicPr>
        <p:blipFill>
          <a:blip r:embed="rId4">
            <a:alphaModFix/>
          </a:blip>
          <a:stretch>
            <a:fillRect/>
          </a:stretch>
        </p:blipFill>
        <p:spPr>
          <a:xfrm rot="-2">
            <a:off x="5838099" y="2682100"/>
            <a:ext cx="799775" cy="2465624"/>
          </a:xfrm>
          <a:prstGeom prst="rect">
            <a:avLst/>
          </a:prstGeom>
          <a:noFill/>
          <a:ln>
            <a:noFill/>
          </a:ln>
        </p:spPr>
      </p:pic>
      <p:pic>
        <p:nvPicPr>
          <p:cNvPr id="166" name="Shape 166"/>
          <p:cNvPicPr preferRelativeResize="0"/>
          <p:nvPr/>
        </p:nvPicPr>
        <p:blipFill>
          <a:blip r:embed="rId5">
            <a:alphaModFix/>
          </a:blip>
          <a:stretch>
            <a:fillRect/>
          </a:stretch>
        </p:blipFill>
        <p:spPr>
          <a:xfrm>
            <a:off x="6614233" y="2682100"/>
            <a:ext cx="2529772" cy="2461400"/>
          </a:xfrm>
          <a:prstGeom prst="rect">
            <a:avLst/>
          </a:prstGeom>
          <a:noFill/>
          <a:ln>
            <a:noFill/>
          </a:ln>
        </p:spPr>
      </p:pic>
      <p:sp>
        <p:nvSpPr>
          <p:cNvPr id="167" name="Shape 167"/>
          <p:cNvSpPr txBox="1"/>
          <p:nvPr/>
        </p:nvSpPr>
        <p:spPr>
          <a:xfrm>
            <a:off x="6935900" y="2804150"/>
            <a:ext cx="501300" cy="297900"/>
          </a:xfrm>
          <a:prstGeom prst="rect">
            <a:avLst/>
          </a:prstGeom>
          <a:noFill/>
          <a:ln>
            <a:noFill/>
          </a:ln>
        </p:spPr>
        <p:txBody>
          <a:bodyPr lIns="91425" tIns="91425" rIns="91425" bIns="91425" anchor="t" anchorCtr="0">
            <a:noAutofit/>
          </a:bodyPr>
          <a:lstStyle/>
          <a:p>
            <a:pPr lvl="0">
              <a:spcBef>
                <a:spcPts val="0"/>
              </a:spcBef>
              <a:buNone/>
            </a:pPr>
            <a:r>
              <a:rPr lang="en"/>
              <a:t>1</a:t>
            </a:r>
          </a:p>
        </p:txBody>
      </p:sp>
      <p:sp>
        <p:nvSpPr>
          <p:cNvPr id="168" name="Shape 168"/>
          <p:cNvSpPr txBox="1"/>
          <p:nvPr/>
        </p:nvSpPr>
        <p:spPr>
          <a:xfrm>
            <a:off x="8331200" y="2871900"/>
            <a:ext cx="420000" cy="297900"/>
          </a:xfrm>
          <a:prstGeom prst="rect">
            <a:avLst/>
          </a:prstGeom>
          <a:noFill/>
          <a:ln>
            <a:noFill/>
          </a:ln>
        </p:spPr>
        <p:txBody>
          <a:bodyPr lIns="91425" tIns="91425" rIns="91425" bIns="91425" anchor="t" anchorCtr="0">
            <a:noAutofit/>
          </a:bodyPr>
          <a:lstStyle/>
          <a:p>
            <a:pPr lvl="0">
              <a:spcBef>
                <a:spcPts val="0"/>
              </a:spcBef>
              <a:buNone/>
            </a:pPr>
            <a:r>
              <a:rPr lang="en"/>
              <a:t>2</a:t>
            </a:r>
          </a:p>
        </p:txBody>
      </p:sp>
      <p:sp>
        <p:nvSpPr>
          <p:cNvPr id="169" name="Shape 169"/>
          <p:cNvSpPr txBox="1"/>
          <p:nvPr/>
        </p:nvSpPr>
        <p:spPr>
          <a:xfrm>
            <a:off x="6935900" y="4118175"/>
            <a:ext cx="420000" cy="297900"/>
          </a:xfrm>
          <a:prstGeom prst="rect">
            <a:avLst/>
          </a:prstGeom>
          <a:noFill/>
          <a:ln>
            <a:noFill/>
          </a:ln>
        </p:spPr>
        <p:txBody>
          <a:bodyPr lIns="91425" tIns="91425" rIns="91425" bIns="91425" anchor="t" anchorCtr="0">
            <a:noAutofit/>
          </a:bodyPr>
          <a:lstStyle/>
          <a:p>
            <a:pPr lvl="0">
              <a:spcBef>
                <a:spcPts val="0"/>
              </a:spcBef>
              <a:buNone/>
            </a:pPr>
            <a:r>
              <a:rPr lang="en"/>
              <a:t>3</a:t>
            </a:r>
          </a:p>
        </p:txBody>
      </p:sp>
      <p:sp>
        <p:nvSpPr>
          <p:cNvPr id="170" name="Shape 170"/>
          <p:cNvSpPr txBox="1"/>
          <p:nvPr/>
        </p:nvSpPr>
        <p:spPr>
          <a:xfrm>
            <a:off x="8480225" y="4091100"/>
            <a:ext cx="420000" cy="297900"/>
          </a:xfrm>
          <a:prstGeom prst="rect">
            <a:avLst/>
          </a:prstGeom>
          <a:noFill/>
          <a:ln>
            <a:noFill/>
          </a:ln>
        </p:spPr>
        <p:txBody>
          <a:bodyPr lIns="91425" tIns="91425" rIns="91425" bIns="91425" anchor="t" anchorCtr="0">
            <a:noAutofit/>
          </a:bodyPr>
          <a:lstStyle/>
          <a:p>
            <a:pPr lvl="0">
              <a:spcBef>
                <a:spcPts val="0"/>
              </a:spcBef>
              <a:buNone/>
            </a:pPr>
            <a:r>
              <a:rPr lang="en"/>
              <a:t>4</a:t>
            </a:r>
          </a:p>
        </p:txBody>
      </p:sp>
      <p:pic>
        <p:nvPicPr>
          <p:cNvPr id="171" name="Shape 171" descr="ComponentChart2.jpg"/>
          <p:cNvPicPr preferRelativeResize="0"/>
          <p:nvPr/>
        </p:nvPicPr>
        <p:blipFill rotWithShape="1">
          <a:blip r:embed="rId6">
            <a:alphaModFix/>
          </a:blip>
          <a:srcRect t="24976" r="41373" b="46456"/>
          <a:stretch/>
        </p:blipFill>
        <p:spPr>
          <a:xfrm>
            <a:off x="5841000" y="-103150"/>
            <a:ext cx="3300099" cy="2681324"/>
          </a:xfrm>
          <a:prstGeom prst="rect">
            <a:avLst/>
          </a:prstGeom>
          <a:noFill/>
          <a:ln>
            <a:noFill/>
          </a:ln>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1009</Words>
  <Application>Microsoft Office PowerPoint</Application>
  <PresentationFormat>On-screen Show (16:9)</PresentationFormat>
  <Paragraphs>113</Paragraphs>
  <Slides>21</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Calibri</vt:lpstr>
      <vt:lpstr>Oswald</vt:lpstr>
      <vt:lpstr>Average</vt:lpstr>
      <vt:lpstr>simple-light-2</vt:lpstr>
      <vt:lpstr>slate</vt:lpstr>
      <vt:lpstr>The Globetrotters</vt:lpstr>
      <vt:lpstr>Slide 2</vt:lpstr>
      <vt:lpstr>Slide 3</vt:lpstr>
      <vt:lpstr>Why Not Another Method?</vt:lpstr>
      <vt:lpstr>Electromagnetism, black magic? </vt:lpstr>
      <vt:lpstr>Top View of Base Neglecting the Levitating Globe</vt:lpstr>
      <vt:lpstr>Magnetic Levitation - Implementation &amp; Circuits</vt:lpstr>
      <vt:lpstr>Electromagnets</vt:lpstr>
      <vt:lpstr>Magnetic Levitation - Control System</vt:lpstr>
      <vt:lpstr>Projection &amp; Rotation</vt:lpstr>
      <vt:lpstr>Projection &amp; Rotation</vt:lpstr>
      <vt:lpstr>Quantum Geographical Information System + GUI</vt:lpstr>
      <vt:lpstr>Databases + APIs</vt:lpstr>
      <vt:lpstr>Gesture Recognition - User Interface</vt:lpstr>
      <vt:lpstr>Gesture Recognition - Prototypes</vt:lpstr>
      <vt:lpstr>Gesture  Recognition Components</vt:lpstr>
      <vt:lpstr>Voice Recognition</vt:lpstr>
      <vt:lpstr>Budget -   Cost Analysis </vt:lpstr>
      <vt:lpstr>Milestones</vt:lpstr>
      <vt:lpstr>    Sponsors</vt:lpstr>
      <vt:lpstr>Conclusions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Globetrotters</dc:title>
  <dc:creator>Rence</dc:creator>
  <cp:lastModifiedBy>Rence</cp:lastModifiedBy>
  <cp:revision>3</cp:revision>
  <dcterms:modified xsi:type="dcterms:W3CDTF">2017-03-16T08:08:37Z</dcterms:modified>
</cp:coreProperties>
</file>